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14630400" cy="8229600"/>
  <p:notesSz cx="8229600" cy="14630400"/>
  <p:embeddedFontLst>
    <p:embeddedFont>
      <p:font typeface="Barlow" panose="00000500000000000000" pitchFamily="2" charset="0"/>
      <p:regular r:id="rId28"/>
      <p:bold r:id="rId29"/>
    </p:embeddedFont>
    <p:embeddedFont>
      <p:font typeface="Consolas" panose="020B0609020204030204" pitchFamily="49" charset="0"/>
      <p:regular r:id="rId30"/>
      <p:bold r:id="rId31"/>
      <p:italic r:id="rId32"/>
      <p:boldItalic r:id="rId33"/>
    </p:embeddedFont>
  </p:embeddedFontLst>
  <p:defaultTextStyle>
    <a:defPPr>
      <a:defRPr lang="es-P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6" d="100"/>
          <a:sy n="96" d="100"/>
        </p:scale>
        <p:origin x="37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123578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2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lide 2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lide 2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lide 2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lide 2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16.xml"/><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9144000" y="0"/>
            <a:ext cx="5486400" cy="8229600"/>
          </a:xfrm>
          <a:prstGeom prst="rect">
            <a:avLst/>
          </a:prstGeom>
        </p:spPr>
      </p:pic>
      <p:sp>
        <p:nvSpPr>
          <p:cNvPr id="3" name="Text 0"/>
          <p:cNvSpPr/>
          <p:nvPr/>
        </p:nvSpPr>
        <p:spPr>
          <a:xfrm>
            <a:off x="881062" y="1132640"/>
            <a:ext cx="7381875" cy="1223963"/>
          </a:xfrm>
          <a:prstGeom prst="rect">
            <a:avLst/>
          </a:prstGeom>
          <a:noFill/>
          <a:ln/>
        </p:spPr>
        <p:txBody>
          <a:bodyPr wrap="square" lIns="0" tIns="0" rIns="0" bIns="0" rtlCol="0" anchor="t"/>
          <a:lstStyle/>
          <a:p>
            <a:pPr marL="0" indent="0" algn="l">
              <a:lnSpc>
                <a:spcPts val="4800"/>
              </a:lnSpc>
              <a:buNone/>
            </a:pPr>
            <a:r>
              <a:rPr lang="en-US" sz="3850" b="1" dirty="0">
                <a:solidFill>
                  <a:srgbClr val="F0FCFF"/>
                </a:solidFill>
                <a:latin typeface="Spline Sans Bold" pitchFamily="34" charset="0"/>
                <a:ea typeface="Spline Sans Bold" pitchFamily="34" charset="-122"/>
                <a:cs typeface="Spline Sans Bold" pitchFamily="34" charset="-120"/>
              </a:rPr>
              <a:t>Análisis Forense y Mitigación de Intrusión en Servidor Debian</a:t>
            </a:r>
            <a:endParaRPr lang="en-US" sz="3850" dirty="0"/>
          </a:p>
        </p:txBody>
      </p:sp>
      <p:sp>
        <p:nvSpPr>
          <p:cNvPr id="4" name="Text 1"/>
          <p:cNvSpPr/>
          <p:nvPr/>
        </p:nvSpPr>
        <p:spPr>
          <a:xfrm>
            <a:off x="881063" y="3216354"/>
            <a:ext cx="7381875" cy="1762125"/>
          </a:xfrm>
          <a:prstGeom prst="rect">
            <a:avLst/>
          </a:prstGeom>
          <a:noFill/>
          <a:ln/>
        </p:spPr>
        <p:txBody>
          <a:bodyPr wrap="square" lIns="0" tIns="0" rIns="0" bIns="0" rtlCol="0" anchor="t"/>
          <a:lstStyle/>
          <a:p>
            <a:pPr marL="0" indent="0" algn="l">
              <a:lnSpc>
                <a:spcPts val="2750"/>
              </a:lnSpc>
              <a:buNone/>
            </a:pPr>
            <a:r>
              <a:rPr lang="en-US" sz="1700" dirty="0">
                <a:solidFill>
                  <a:srgbClr val="E0E4E6"/>
                </a:solidFill>
                <a:latin typeface="Barlow" pitchFamily="34" charset="0"/>
                <a:ea typeface="Barlow" pitchFamily="34" charset="-122"/>
                <a:cs typeface="Barlow" pitchFamily="34" charset="-120"/>
              </a:rPr>
              <a:t>Este informe detalla la intrusión detectada en un servidor Debian 10, perteneciente a una firma de abogados llamada LEX ABOGADOS &amp; ASOCIADOS. El análisis detalla evidencias, revisión de configuraciones y logs, así como las acciones correctivas y recomendaciones para fortalecer la seguridad del sistema.</a:t>
            </a:r>
            <a:endParaRPr lang="en-US" sz="1700" dirty="0"/>
          </a:p>
        </p:txBody>
      </p:sp>
      <p:sp>
        <p:nvSpPr>
          <p:cNvPr id="5" name="Text 2"/>
          <p:cNvSpPr/>
          <p:nvPr/>
        </p:nvSpPr>
        <p:spPr>
          <a:xfrm>
            <a:off x="1211461" y="5474018"/>
            <a:ext cx="7051477" cy="845820"/>
          </a:xfrm>
          <a:prstGeom prst="rect">
            <a:avLst/>
          </a:prstGeom>
          <a:noFill/>
          <a:ln/>
        </p:spPr>
        <p:txBody>
          <a:bodyPr wrap="square" lIns="0" tIns="0" rIns="0" bIns="0" rtlCol="0" anchor="t"/>
          <a:lstStyle/>
          <a:p>
            <a:pPr marL="0" indent="0" algn="r">
              <a:lnSpc>
                <a:spcPts val="2200"/>
              </a:lnSpc>
              <a:buNone/>
            </a:pPr>
            <a:r>
              <a:rPr lang="en-US" sz="1350" dirty="0">
                <a:solidFill>
                  <a:srgbClr val="E0E4E6"/>
                </a:solidFill>
                <a:latin typeface="Barlow" pitchFamily="34" charset="0"/>
                <a:ea typeface="Barlow" pitchFamily="34" charset="-122"/>
                <a:cs typeface="Barlow" pitchFamily="34" charset="-120"/>
              </a:rPr>
              <a:t>Proyecto Final de 4Geeks – </a:t>
            </a:r>
            <a:r>
              <a:rPr lang="en-US" sz="1350" dirty="0" err="1">
                <a:solidFill>
                  <a:srgbClr val="E0E4E6"/>
                </a:solidFill>
                <a:latin typeface="Barlow" pitchFamily="34" charset="0"/>
                <a:ea typeface="Barlow" pitchFamily="34" charset="-122"/>
                <a:cs typeface="Barlow" pitchFamily="34" charset="-120"/>
              </a:rPr>
              <a:t>Ciberseguridad</a:t>
            </a:r>
            <a:endParaRPr lang="en-US" sz="1350" dirty="0">
              <a:solidFill>
                <a:srgbClr val="E0E4E6"/>
              </a:solidFill>
              <a:latin typeface="Barlow" pitchFamily="34" charset="0"/>
              <a:ea typeface="Barlow" pitchFamily="34" charset="-122"/>
              <a:cs typeface="Barlow" pitchFamily="34" charset="-120"/>
            </a:endParaRPr>
          </a:p>
          <a:p>
            <a:pPr marL="0" indent="0" algn="r">
              <a:lnSpc>
                <a:spcPts val="2200"/>
              </a:lnSpc>
              <a:buNone/>
            </a:pPr>
            <a:r>
              <a:rPr lang="en-US" sz="1350" b="1" dirty="0">
                <a:solidFill>
                  <a:srgbClr val="E0E4E6"/>
                </a:solidFill>
                <a:latin typeface="Barlow" pitchFamily="34" charset="0"/>
                <a:ea typeface="Barlow" pitchFamily="34" charset="-122"/>
                <a:cs typeface="Barlow" pitchFamily="34" charset="-120"/>
              </a:rPr>
              <a:t>Nombre:</a:t>
            </a:r>
            <a:r>
              <a:rPr lang="en-US" sz="1350" dirty="0">
                <a:solidFill>
                  <a:srgbClr val="E0E4E6"/>
                </a:solidFill>
                <a:latin typeface="Barlow" pitchFamily="34" charset="0"/>
                <a:ea typeface="Barlow" pitchFamily="34" charset="-122"/>
                <a:cs typeface="Barlow" pitchFamily="34" charset="-120"/>
              </a:rPr>
              <a:t> Kevin Pitti</a:t>
            </a:r>
          </a:p>
          <a:p>
            <a:pPr marL="0" indent="0" algn="r">
              <a:lnSpc>
                <a:spcPts val="2200"/>
              </a:lnSpc>
              <a:buNone/>
            </a:pPr>
            <a:r>
              <a:rPr lang="en-US" sz="1350" b="1" dirty="0" err="1">
                <a:solidFill>
                  <a:srgbClr val="E0E4E6"/>
                </a:solidFill>
                <a:latin typeface="Barlow" pitchFamily="34" charset="0"/>
                <a:ea typeface="Barlow" pitchFamily="34" charset="-122"/>
                <a:cs typeface="Barlow" pitchFamily="34" charset="-120"/>
              </a:rPr>
              <a:t>Fecha</a:t>
            </a:r>
            <a:r>
              <a:rPr lang="en-US" sz="1350" b="1" dirty="0">
                <a:solidFill>
                  <a:srgbClr val="E0E4E6"/>
                </a:solidFill>
                <a:latin typeface="Barlow" pitchFamily="34" charset="0"/>
                <a:ea typeface="Barlow" pitchFamily="34" charset="-122"/>
                <a:cs typeface="Barlow" pitchFamily="34" charset="-120"/>
              </a:rPr>
              <a:t>:</a:t>
            </a:r>
            <a:r>
              <a:rPr lang="en-US" sz="1350" dirty="0">
                <a:solidFill>
                  <a:srgbClr val="E0E4E6"/>
                </a:solidFill>
                <a:latin typeface="Barlow" pitchFamily="34" charset="0"/>
                <a:ea typeface="Barlow" pitchFamily="34" charset="-122"/>
                <a:cs typeface="Barlow" pitchFamily="34" charset="-120"/>
              </a:rPr>
              <a:t> 07/07/2025</a:t>
            </a:r>
            <a:endParaRPr lang="en-US" sz="1350" dirty="0"/>
          </a:p>
        </p:txBody>
      </p:sp>
      <p:sp>
        <p:nvSpPr>
          <p:cNvPr id="6" name="Shape 3"/>
          <p:cNvSpPr/>
          <p:nvPr/>
        </p:nvSpPr>
        <p:spPr>
          <a:xfrm>
            <a:off x="881063" y="5226248"/>
            <a:ext cx="30480" cy="1341358"/>
          </a:xfrm>
          <a:prstGeom prst="rect">
            <a:avLst/>
          </a:prstGeom>
          <a:solidFill>
            <a:srgbClr val="16FFBB"/>
          </a:solidFill>
          <a:ln/>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537210" y="477679"/>
            <a:ext cx="5838349" cy="373023"/>
          </a:xfrm>
          <a:prstGeom prst="rect">
            <a:avLst/>
          </a:prstGeom>
          <a:noFill/>
          <a:ln/>
        </p:spPr>
        <p:txBody>
          <a:bodyPr wrap="none" lIns="0" tIns="0" rIns="0" bIns="0" rtlCol="0" anchor="t"/>
          <a:lstStyle/>
          <a:p>
            <a:pPr marL="0" indent="0" algn="l">
              <a:lnSpc>
                <a:spcPts val="2900"/>
              </a:lnSpc>
              <a:buNone/>
            </a:pPr>
            <a:r>
              <a:rPr lang="en-US" sz="3600" b="1" dirty="0">
                <a:solidFill>
                  <a:srgbClr val="F0FCFF"/>
                </a:solidFill>
                <a:latin typeface="Spline Sans Bold" pitchFamily="34" charset="0"/>
                <a:ea typeface="Spline Sans Bold" pitchFamily="34" charset="-122"/>
                <a:cs typeface="Spline Sans Bold" pitchFamily="34" charset="-120"/>
              </a:rPr>
              <a:t>Análisis de la Base de Datos de WordPress</a:t>
            </a:r>
            <a:endParaRPr lang="en-US" sz="3600" dirty="0"/>
          </a:p>
        </p:txBody>
      </p:sp>
      <p:pic>
        <p:nvPicPr>
          <p:cNvPr id="3"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37210" y="897612"/>
            <a:ext cx="8990409" cy="5011460"/>
          </a:xfrm>
          <a:prstGeom prst="rect">
            <a:avLst/>
          </a:prstGeom>
        </p:spPr>
      </p:pic>
      <p:sp>
        <p:nvSpPr>
          <p:cNvPr id="4" name="Text 1"/>
          <p:cNvSpPr/>
          <p:nvPr/>
        </p:nvSpPr>
        <p:spPr>
          <a:xfrm>
            <a:off x="537210" y="6281857"/>
            <a:ext cx="13555980" cy="214789"/>
          </a:xfrm>
          <a:prstGeom prst="rect">
            <a:avLst/>
          </a:prstGeom>
          <a:noFill/>
          <a:ln/>
        </p:spPr>
        <p:txBody>
          <a:bodyPr wrap="none" lIns="0" tIns="0" rIns="0" bIns="0" rtlCol="0" anchor="t"/>
          <a:lstStyle/>
          <a:p>
            <a:pPr marL="342900" indent="-342900" algn="l">
              <a:lnSpc>
                <a:spcPts val="1650"/>
              </a:lnSpc>
              <a:buSzPct val="100000"/>
              <a:buChar char="•"/>
            </a:pPr>
            <a:r>
              <a:rPr lang="en-US" sz="1600" b="1" dirty="0">
                <a:solidFill>
                  <a:srgbClr val="E0E4E6"/>
                </a:solidFill>
                <a:latin typeface="Barlow" pitchFamily="34" charset="0"/>
                <a:ea typeface="Barlow" pitchFamily="34" charset="-122"/>
                <a:cs typeface="Barlow" pitchFamily="34" charset="-120"/>
              </a:rPr>
              <a:t>Usuario:</a:t>
            </a:r>
            <a:r>
              <a:rPr lang="en-US" sz="1600" dirty="0">
                <a:solidFill>
                  <a:srgbClr val="E0E4E6"/>
                </a:solidFill>
                <a:latin typeface="Barlow" pitchFamily="34" charset="0"/>
                <a:ea typeface="Barlow" pitchFamily="34" charset="-122"/>
                <a:cs typeface="Barlow" pitchFamily="34" charset="-120"/>
              </a:rPr>
              <a:t> </a:t>
            </a:r>
            <a:r>
              <a:rPr lang="en-US" sz="1600" b="1" dirty="0">
                <a:solidFill>
                  <a:srgbClr val="E0E4E6"/>
                </a:solidFill>
                <a:latin typeface="Barlow" pitchFamily="34" charset="0"/>
                <a:ea typeface="Barlow" pitchFamily="34" charset="-122"/>
                <a:cs typeface="Barlow" pitchFamily="34" charset="-120"/>
              </a:rPr>
              <a:t>wordpress-user</a:t>
            </a:r>
            <a:endParaRPr lang="en-US" sz="1600" dirty="0"/>
          </a:p>
        </p:txBody>
      </p:sp>
      <p:sp>
        <p:nvSpPr>
          <p:cNvPr id="5" name="Text 2"/>
          <p:cNvSpPr/>
          <p:nvPr/>
        </p:nvSpPr>
        <p:spPr>
          <a:xfrm>
            <a:off x="537210" y="6543556"/>
            <a:ext cx="13555980" cy="214789"/>
          </a:xfrm>
          <a:prstGeom prst="rect">
            <a:avLst/>
          </a:prstGeom>
          <a:noFill/>
          <a:ln/>
        </p:spPr>
        <p:txBody>
          <a:bodyPr wrap="none" lIns="0" tIns="0" rIns="0" bIns="0" rtlCol="0" anchor="t"/>
          <a:lstStyle/>
          <a:p>
            <a:pPr marL="342900" indent="-342900" algn="l">
              <a:lnSpc>
                <a:spcPts val="1650"/>
              </a:lnSpc>
              <a:buSzPct val="100000"/>
              <a:buChar char="•"/>
            </a:pPr>
            <a:r>
              <a:rPr lang="en-US" sz="1600" b="1" dirty="0">
                <a:solidFill>
                  <a:srgbClr val="E0E4E6"/>
                </a:solidFill>
                <a:latin typeface="Barlow" pitchFamily="34" charset="0"/>
                <a:ea typeface="Barlow" pitchFamily="34" charset="-122"/>
                <a:cs typeface="Barlow" pitchFamily="34" charset="-120"/>
              </a:rPr>
              <a:t>Correo electrónico:</a:t>
            </a:r>
            <a:r>
              <a:rPr lang="en-US" sz="1600" dirty="0">
                <a:solidFill>
                  <a:srgbClr val="E0E4E6"/>
                </a:solidFill>
                <a:latin typeface="Barlow" pitchFamily="34" charset="0"/>
                <a:ea typeface="Barlow" pitchFamily="34" charset="-122"/>
                <a:cs typeface="Barlow" pitchFamily="34" charset="-120"/>
              </a:rPr>
              <a:t> </a:t>
            </a:r>
            <a:r>
              <a:rPr lang="en-US" sz="1600" b="1" dirty="0">
                <a:solidFill>
                  <a:srgbClr val="E0E4E6"/>
                </a:solidFill>
                <a:latin typeface="Barlow" pitchFamily="34" charset="0"/>
                <a:ea typeface="Barlow" pitchFamily="34" charset="-122"/>
                <a:cs typeface="Barlow" pitchFamily="34" charset="-120"/>
              </a:rPr>
              <a:t>rosinnicuentas@gmail.com</a:t>
            </a:r>
            <a:endParaRPr lang="en-US" sz="1600" dirty="0"/>
          </a:p>
        </p:txBody>
      </p:sp>
      <p:sp>
        <p:nvSpPr>
          <p:cNvPr id="6" name="Text 3"/>
          <p:cNvSpPr/>
          <p:nvPr/>
        </p:nvSpPr>
        <p:spPr>
          <a:xfrm>
            <a:off x="537210" y="6805255"/>
            <a:ext cx="13555980" cy="214789"/>
          </a:xfrm>
          <a:prstGeom prst="rect">
            <a:avLst/>
          </a:prstGeom>
          <a:noFill/>
          <a:ln/>
        </p:spPr>
        <p:txBody>
          <a:bodyPr wrap="none" lIns="0" tIns="0" rIns="0" bIns="0" rtlCol="0" anchor="t"/>
          <a:lstStyle/>
          <a:p>
            <a:pPr marL="342900" indent="-342900" algn="l">
              <a:lnSpc>
                <a:spcPts val="1650"/>
              </a:lnSpc>
              <a:buSzPct val="100000"/>
              <a:buChar char="•"/>
            </a:pPr>
            <a:r>
              <a:rPr lang="en-US" sz="1600" b="1" dirty="0">
                <a:solidFill>
                  <a:srgbClr val="E0E4E6"/>
                </a:solidFill>
                <a:latin typeface="Barlow" pitchFamily="34" charset="0"/>
                <a:ea typeface="Barlow" pitchFamily="34" charset="-122"/>
                <a:cs typeface="Barlow" pitchFamily="34" charset="-120"/>
              </a:rPr>
              <a:t>Contraseña:</a:t>
            </a:r>
            <a:r>
              <a:rPr lang="en-US" sz="1600" dirty="0">
                <a:solidFill>
                  <a:srgbClr val="E0E4E6"/>
                </a:solidFill>
                <a:latin typeface="Barlow" pitchFamily="34" charset="0"/>
                <a:ea typeface="Barlow" pitchFamily="34" charset="-122"/>
                <a:cs typeface="Barlow" pitchFamily="34" charset="-120"/>
              </a:rPr>
              <a:t> Encriptada con </a:t>
            </a:r>
            <a:r>
              <a:rPr lang="en-US" sz="1600" b="1" dirty="0">
                <a:solidFill>
                  <a:srgbClr val="E0E4E6"/>
                </a:solidFill>
                <a:latin typeface="Barlow" pitchFamily="34" charset="0"/>
                <a:ea typeface="Barlow" pitchFamily="34" charset="-122"/>
                <a:cs typeface="Barlow" pitchFamily="34" charset="-120"/>
              </a:rPr>
              <a:t>bcrypt</a:t>
            </a:r>
            <a:r>
              <a:rPr lang="en-US" sz="1600" dirty="0">
                <a:solidFill>
                  <a:srgbClr val="E0E4E6"/>
                </a:solidFill>
                <a:latin typeface="Barlow" pitchFamily="34" charset="0"/>
                <a:ea typeface="Barlow" pitchFamily="34" charset="-122"/>
                <a:cs typeface="Barlow" pitchFamily="34" charset="-120"/>
              </a:rPr>
              <a:t>, hash: </a:t>
            </a:r>
            <a:r>
              <a:rPr lang="en-US" sz="1600" b="1" dirty="0">
                <a:solidFill>
                  <a:srgbClr val="E0E4E6"/>
                </a:solidFill>
                <a:latin typeface="Barlow" pitchFamily="34" charset="0"/>
                <a:ea typeface="Barlow" pitchFamily="34" charset="-122"/>
                <a:cs typeface="Barlow" pitchFamily="34" charset="-120"/>
              </a:rPr>
              <a:t>$wp$2y$10$SngfA0.aOrie2lg.CQJn9ulH83V2.IQ.pxbXy.rsxQEfr5.sM77muW</a:t>
            </a:r>
            <a:endParaRPr lang="en-US" sz="1600" dirty="0"/>
          </a:p>
        </p:txBody>
      </p:sp>
      <p:sp>
        <p:nvSpPr>
          <p:cNvPr id="7" name="Text 4"/>
          <p:cNvSpPr/>
          <p:nvPr/>
        </p:nvSpPr>
        <p:spPr>
          <a:xfrm>
            <a:off x="537210" y="7171134"/>
            <a:ext cx="13555980" cy="214789"/>
          </a:xfrm>
          <a:prstGeom prst="rect">
            <a:avLst/>
          </a:prstGeom>
          <a:noFill/>
          <a:ln/>
        </p:spPr>
        <p:txBody>
          <a:bodyPr wrap="none" lIns="0" tIns="0" rIns="0" bIns="0" rtlCol="0" anchor="t"/>
          <a:lstStyle/>
          <a:p>
            <a:pPr marL="0" indent="0" algn="l">
              <a:lnSpc>
                <a:spcPts val="1650"/>
              </a:lnSpc>
              <a:buNone/>
            </a:pPr>
            <a:r>
              <a:rPr lang="en-US" sz="1600" b="1" dirty="0">
                <a:solidFill>
                  <a:srgbClr val="E0E4E6"/>
                </a:solidFill>
                <a:latin typeface="Barlow" pitchFamily="34" charset="0"/>
                <a:ea typeface="Barlow" pitchFamily="34" charset="-122"/>
                <a:cs typeface="Barlow" pitchFamily="34" charset="-120"/>
              </a:rPr>
              <a:t>Posible información comprometida:</a:t>
            </a:r>
            <a:endParaRPr lang="en-US" sz="1600" dirty="0"/>
          </a:p>
        </p:txBody>
      </p:sp>
      <p:sp>
        <p:nvSpPr>
          <p:cNvPr id="8" name="Text 5"/>
          <p:cNvSpPr/>
          <p:nvPr/>
        </p:nvSpPr>
        <p:spPr>
          <a:xfrm>
            <a:off x="537210" y="7537013"/>
            <a:ext cx="13555980" cy="621467"/>
          </a:xfrm>
          <a:prstGeom prst="rect">
            <a:avLst/>
          </a:prstGeom>
          <a:noFill/>
          <a:ln/>
        </p:spPr>
        <p:txBody>
          <a:bodyPr wrap="none" lIns="0" tIns="0" rIns="0" bIns="0" rtlCol="0" anchor="t"/>
          <a:lstStyle/>
          <a:p>
            <a:pPr algn="l">
              <a:lnSpc>
                <a:spcPts val="1650"/>
              </a:lnSpc>
              <a:buSzPct val="100000"/>
            </a:pPr>
            <a:r>
              <a:rPr lang="en-US" sz="1600" dirty="0">
                <a:solidFill>
                  <a:srgbClr val="E0E4E6"/>
                </a:solidFill>
                <a:latin typeface="Barlow" pitchFamily="34" charset="0"/>
                <a:ea typeface="Barlow" pitchFamily="34" charset="-122"/>
                <a:cs typeface="Barlow" pitchFamily="34" charset="-120"/>
              </a:rPr>
              <a:t>El atacante pudo haber obtenido el correo electrónico y la contraseña encriptada del administrador. </a:t>
            </a:r>
          </a:p>
          <a:p>
            <a:pPr algn="l">
              <a:lnSpc>
                <a:spcPts val="1650"/>
              </a:lnSpc>
              <a:buSzPct val="100000"/>
            </a:pPr>
            <a:r>
              <a:rPr lang="en-US" sz="1600" dirty="0" err="1">
                <a:solidFill>
                  <a:srgbClr val="E0E4E6"/>
                </a:solidFill>
                <a:latin typeface="Barlow" pitchFamily="34" charset="0"/>
                <a:ea typeface="Barlow" pitchFamily="34" charset="-122"/>
                <a:cs typeface="Barlow" pitchFamily="34" charset="-120"/>
              </a:rPr>
              <a:t>Aunque</a:t>
            </a:r>
            <a:r>
              <a:rPr lang="en-US" sz="1600" dirty="0">
                <a:solidFill>
                  <a:srgbClr val="E0E4E6"/>
                </a:solidFill>
                <a:latin typeface="Barlow" pitchFamily="34" charset="0"/>
                <a:ea typeface="Barlow" pitchFamily="34" charset="-122"/>
                <a:cs typeface="Barlow" pitchFamily="34" charset="-120"/>
              </a:rPr>
              <a:t> la contraseña está encriptada, podría haberse descifrado mediante ataques de fuerza bruta.</a:t>
            </a:r>
            <a:endParaRPr lang="en-US" sz="16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24708" y="44421"/>
            <a:ext cx="5101352" cy="4281488"/>
          </a:xfrm>
          <a:prstGeom prst="rect">
            <a:avLst/>
          </a:prstGeom>
        </p:spPr>
      </p:pic>
      <p:pic>
        <p:nvPicPr>
          <p:cNvPr id="3" name="Image 1" descr="preencoded.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329779" y="4365665"/>
            <a:ext cx="3672602" cy="3863935"/>
          </a:xfrm>
          <a:prstGeom prst="rect">
            <a:avLst/>
          </a:prstGeom>
        </p:spPr>
      </p:pic>
      <p:sp>
        <p:nvSpPr>
          <p:cNvPr id="4" name="Text 0"/>
          <p:cNvSpPr/>
          <p:nvPr/>
        </p:nvSpPr>
        <p:spPr>
          <a:xfrm>
            <a:off x="524708" y="8948738"/>
            <a:ext cx="5101352" cy="209907"/>
          </a:xfrm>
          <a:prstGeom prst="rect">
            <a:avLst/>
          </a:prstGeom>
          <a:noFill/>
          <a:ln/>
        </p:spPr>
        <p:txBody>
          <a:bodyPr wrap="none" lIns="0" tIns="0" rIns="0" bIns="0" rtlCol="0" anchor="t"/>
          <a:lstStyle/>
          <a:p>
            <a:pPr marL="0" indent="0" algn="l">
              <a:lnSpc>
                <a:spcPts val="1650"/>
              </a:lnSpc>
              <a:buNone/>
            </a:pPr>
            <a:endParaRPr lang="en-US" sz="1000" dirty="0"/>
          </a:p>
        </p:txBody>
      </p:sp>
      <p:sp>
        <p:nvSpPr>
          <p:cNvPr id="5" name="Text 1"/>
          <p:cNvSpPr/>
          <p:nvPr/>
        </p:nvSpPr>
        <p:spPr>
          <a:xfrm>
            <a:off x="5953720" y="2575607"/>
            <a:ext cx="8159472" cy="728901"/>
          </a:xfrm>
          <a:prstGeom prst="rect">
            <a:avLst/>
          </a:prstGeom>
          <a:noFill/>
          <a:ln/>
        </p:spPr>
        <p:txBody>
          <a:bodyPr wrap="square" lIns="0" tIns="0" rIns="0" bIns="0" rtlCol="0" anchor="t"/>
          <a:lstStyle/>
          <a:p>
            <a:pPr marL="0" indent="0" algn="l">
              <a:lnSpc>
                <a:spcPts val="2850"/>
              </a:lnSpc>
              <a:buNone/>
            </a:pPr>
            <a:r>
              <a:rPr lang="en-US" sz="4000" b="1" dirty="0">
                <a:solidFill>
                  <a:srgbClr val="F0FCFF"/>
                </a:solidFill>
                <a:latin typeface="Spline Sans Bold" pitchFamily="34" charset="0"/>
                <a:ea typeface="Spline Sans Bold" pitchFamily="34" charset="-122"/>
                <a:cs typeface="Spline Sans Bold" pitchFamily="34" charset="-120"/>
              </a:rPr>
              <a:t>Revisión de Procesos y Servicios Activos, Inicios de Sesión y Eventos del Sistema</a:t>
            </a:r>
            <a:endParaRPr lang="en-US" sz="4000" dirty="0"/>
          </a:p>
        </p:txBody>
      </p:sp>
      <p:sp>
        <p:nvSpPr>
          <p:cNvPr id="6" name="Text 2"/>
          <p:cNvSpPr/>
          <p:nvPr/>
        </p:nvSpPr>
        <p:spPr>
          <a:xfrm>
            <a:off x="5953720" y="4160675"/>
            <a:ext cx="8159472" cy="629722"/>
          </a:xfrm>
          <a:prstGeom prst="rect">
            <a:avLst/>
          </a:prstGeom>
          <a:noFill/>
          <a:ln/>
        </p:spPr>
        <p:txBody>
          <a:bodyPr wrap="square" lIns="0" tIns="0" rIns="0" bIns="0" rtlCol="0" anchor="t"/>
          <a:lstStyle/>
          <a:p>
            <a:pPr marL="0" indent="0" algn="l">
              <a:lnSpc>
                <a:spcPts val="1650"/>
              </a:lnSpc>
              <a:buNone/>
            </a:pPr>
            <a:r>
              <a:rPr lang="en-US" dirty="0">
                <a:solidFill>
                  <a:srgbClr val="E0E4E6"/>
                </a:solidFill>
                <a:latin typeface="Barlow" pitchFamily="34" charset="0"/>
                <a:ea typeface="Barlow" pitchFamily="34" charset="-122"/>
                <a:cs typeface="Barlow" pitchFamily="34" charset="-120"/>
              </a:rPr>
              <a:t>El análisis de los procesos, inicios de sesión y servicios activos no reveló ningún comportamiento anómalo posterior a la intrusión. Esto sugiere que, aunque el atacante accedió al sistema, no dejó procesos sospechosos ni activó servicios adicionales para mantener su presencia en el sistema a largo plazo</a:t>
            </a: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5486400" cy="8229600"/>
          </a:xfrm>
          <a:prstGeom prst="rect">
            <a:avLst/>
          </a:prstGeom>
        </p:spPr>
      </p:pic>
      <p:sp>
        <p:nvSpPr>
          <p:cNvPr id="3" name="Text 0"/>
          <p:cNvSpPr/>
          <p:nvPr/>
        </p:nvSpPr>
        <p:spPr>
          <a:xfrm>
            <a:off x="6358652" y="600432"/>
            <a:ext cx="7399496" cy="1211342"/>
          </a:xfrm>
          <a:prstGeom prst="rect">
            <a:avLst/>
          </a:prstGeom>
          <a:noFill/>
          <a:ln/>
        </p:spPr>
        <p:txBody>
          <a:bodyPr wrap="square" lIns="0" tIns="0" rIns="0" bIns="0" rtlCol="0" anchor="t"/>
          <a:lstStyle/>
          <a:p>
            <a:pPr marL="0" indent="0" algn="l">
              <a:lnSpc>
                <a:spcPts val="4750"/>
              </a:lnSpc>
              <a:buNone/>
            </a:pPr>
            <a:r>
              <a:rPr lang="en-US" sz="3800" b="1" dirty="0">
                <a:solidFill>
                  <a:srgbClr val="F0FCFF"/>
                </a:solidFill>
                <a:latin typeface="Spline Sans Bold" pitchFamily="34" charset="0"/>
                <a:ea typeface="Spline Sans Bold" pitchFamily="34" charset="-122"/>
                <a:cs typeface="Spline Sans Bold" pitchFamily="34" charset="-120"/>
              </a:rPr>
              <a:t>Revisión de Historial de Comandos(root)</a:t>
            </a:r>
            <a:endParaRPr lang="en-US" sz="3800" dirty="0"/>
          </a:p>
        </p:txBody>
      </p:sp>
      <p:sp>
        <p:nvSpPr>
          <p:cNvPr id="4" name="Text 1"/>
          <p:cNvSpPr/>
          <p:nvPr/>
        </p:nvSpPr>
        <p:spPr>
          <a:xfrm>
            <a:off x="6358652" y="2138839"/>
            <a:ext cx="7399496" cy="697944"/>
          </a:xfrm>
          <a:prstGeom prst="rect">
            <a:avLst/>
          </a:prstGeom>
          <a:noFill/>
          <a:ln/>
        </p:spPr>
        <p:txBody>
          <a:bodyPr wrap="square" lIns="0" tIns="0" rIns="0" bIns="0" rtlCol="0" anchor="t"/>
          <a:lstStyle/>
          <a:p>
            <a:pPr marL="0" indent="0" algn="l">
              <a:lnSpc>
                <a:spcPts val="2700"/>
              </a:lnSpc>
              <a:buNone/>
            </a:pPr>
            <a:r>
              <a:rPr lang="en-US" sz="1700" dirty="0">
                <a:solidFill>
                  <a:srgbClr val="E0E4E6"/>
                </a:solidFill>
                <a:latin typeface="Barlow" pitchFamily="34" charset="0"/>
                <a:ea typeface="Barlow" pitchFamily="34" charset="-122"/>
                <a:cs typeface="Barlow" pitchFamily="34" charset="-120"/>
              </a:rPr>
              <a:t>Se utilizó el comando </a:t>
            </a:r>
            <a:r>
              <a:rPr lang="en-US" sz="1700" dirty="0">
                <a:solidFill>
                  <a:srgbClr val="E0E4E6"/>
                </a:solidFill>
                <a:highlight>
                  <a:srgbClr val="004D36"/>
                </a:highlight>
                <a:latin typeface="Consolas" pitchFamily="34" charset="0"/>
                <a:ea typeface="Consolas" pitchFamily="34" charset="-122"/>
                <a:cs typeface="Consolas" pitchFamily="34" charset="-120"/>
              </a:rPr>
              <a:t>sudo cat /root/.bash_history</a:t>
            </a:r>
            <a:r>
              <a:rPr lang="en-US" sz="1700" dirty="0">
                <a:solidFill>
                  <a:srgbClr val="E0E4E6"/>
                </a:solidFill>
                <a:latin typeface="Barlow" pitchFamily="34" charset="0"/>
                <a:ea typeface="Barlow" pitchFamily="34" charset="-122"/>
                <a:cs typeface="Barlow" pitchFamily="34" charset="-120"/>
              </a:rPr>
              <a:t> para revisar el historial de comandos ejecutados por el usuario </a:t>
            </a:r>
            <a:r>
              <a:rPr lang="en-US" sz="1700" b="1" dirty="0">
                <a:solidFill>
                  <a:srgbClr val="E0E4E6"/>
                </a:solidFill>
                <a:latin typeface="Barlow" pitchFamily="34" charset="0"/>
                <a:ea typeface="Barlow" pitchFamily="34" charset="-122"/>
                <a:cs typeface="Barlow" pitchFamily="34" charset="-120"/>
              </a:rPr>
              <a:t>root</a:t>
            </a:r>
            <a:r>
              <a:rPr lang="en-US" sz="1700" dirty="0">
                <a:solidFill>
                  <a:srgbClr val="E0E4E6"/>
                </a:solidFill>
                <a:latin typeface="Barlow" pitchFamily="34" charset="0"/>
                <a:ea typeface="Barlow" pitchFamily="34" charset="-122"/>
                <a:cs typeface="Barlow" pitchFamily="34" charset="-120"/>
              </a:rPr>
              <a:t>.</a:t>
            </a:r>
            <a:endParaRPr lang="en-US" sz="1700" dirty="0"/>
          </a:p>
        </p:txBody>
      </p:sp>
      <p:sp>
        <p:nvSpPr>
          <p:cNvPr id="5" name="Text 2"/>
          <p:cNvSpPr/>
          <p:nvPr/>
        </p:nvSpPr>
        <p:spPr>
          <a:xfrm>
            <a:off x="6358652" y="3082052"/>
            <a:ext cx="7399496" cy="348972"/>
          </a:xfrm>
          <a:prstGeom prst="rect">
            <a:avLst/>
          </a:prstGeom>
          <a:noFill/>
          <a:ln/>
        </p:spPr>
        <p:txBody>
          <a:bodyPr wrap="none" lIns="0" tIns="0" rIns="0" bIns="0" rtlCol="0" anchor="t"/>
          <a:lstStyle/>
          <a:p>
            <a:pPr marL="342900" indent="-342900" algn="l">
              <a:lnSpc>
                <a:spcPts val="2700"/>
              </a:lnSpc>
              <a:buSzPct val="100000"/>
              <a:buChar char="•"/>
            </a:pPr>
            <a:r>
              <a:rPr lang="en-US" sz="1700" dirty="0">
                <a:solidFill>
                  <a:srgbClr val="E0E4E6"/>
                </a:solidFill>
                <a:latin typeface="Barlow" pitchFamily="34" charset="0"/>
                <a:ea typeface="Barlow" pitchFamily="34" charset="-122"/>
                <a:cs typeface="Barlow" pitchFamily="34" charset="-120"/>
              </a:rPr>
              <a:t>No se encontraron registros previos a la intrusión.</a:t>
            </a:r>
            <a:endParaRPr lang="en-US" sz="1700" dirty="0"/>
          </a:p>
        </p:txBody>
      </p:sp>
      <p:sp>
        <p:nvSpPr>
          <p:cNvPr id="6" name="Text 3"/>
          <p:cNvSpPr/>
          <p:nvPr/>
        </p:nvSpPr>
        <p:spPr>
          <a:xfrm>
            <a:off x="6358652" y="3507343"/>
            <a:ext cx="7399496" cy="697944"/>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E0E4E6"/>
                </a:solidFill>
                <a:latin typeface="Barlow" pitchFamily="34" charset="0"/>
                <a:ea typeface="Barlow" pitchFamily="34" charset="-122"/>
                <a:cs typeface="Barlow" pitchFamily="34" charset="-120"/>
              </a:rPr>
              <a:t>El historial de </a:t>
            </a:r>
            <a:r>
              <a:rPr lang="en-US" sz="1700" b="1" dirty="0">
                <a:solidFill>
                  <a:srgbClr val="E0E4E6"/>
                </a:solidFill>
                <a:latin typeface="Barlow" pitchFamily="34" charset="0"/>
                <a:ea typeface="Barlow" pitchFamily="34" charset="-122"/>
                <a:cs typeface="Barlow" pitchFamily="34" charset="-120"/>
              </a:rPr>
              <a:t>root</a:t>
            </a:r>
            <a:r>
              <a:rPr lang="en-US" sz="1700" dirty="0">
                <a:solidFill>
                  <a:srgbClr val="E0E4E6"/>
                </a:solidFill>
                <a:latin typeface="Barlow" pitchFamily="34" charset="0"/>
                <a:ea typeface="Barlow" pitchFamily="34" charset="-122"/>
                <a:cs typeface="Barlow" pitchFamily="34" charset="-120"/>
              </a:rPr>
              <a:t> parecía estar vacío o alterado, lo que podría indicar que el atacante borró su rastro para ocultar sus acciones.</a:t>
            </a:r>
            <a:endParaRPr lang="en-US" sz="1700" dirty="0"/>
          </a:p>
        </p:txBody>
      </p:sp>
      <p:sp>
        <p:nvSpPr>
          <p:cNvPr id="7" name="Text 4"/>
          <p:cNvSpPr/>
          <p:nvPr/>
        </p:nvSpPr>
        <p:spPr>
          <a:xfrm>
            <a:off x="6358652" y="4450556"/>
            <a:ext cx="7399496" cy="348972"/>
          </a:xfrm>
          <a:prstGeom prst="rect">
            <a:avLst/>
          </a:prstGeom>
          <a:noFill/>
          <a:ln/>
        </p:spPr>
        <p:txBody>
          <a:bodyPr wrap="none" lIns="0" tIns="0" rIns="0" bIns="0" rtlCol="0" anchor="t"/>
          <a:lstStyle/>
          <a:p>
            <a:pPr marL="0" indent="0" algn="l">
              <a:lnSpc>
                <a:spcPts val="2700"/>
              </a:lnSpc>
              <a:buNone/>
            </a:pPr>
            <a:r>
              <a:rPr lang="en-US" sz="1700" b="1" dirty="0">
                <a:solidFill>
                  <a:srgbClr val="E0E4E6"/>
                </a:solidFill>
                <a:latin typeface="Barlow" pitchFamily="34" charset="0"/>
                <a:ea typeface="Barlow" pitchFamily="34" charset="-122"/>
                <a:cs typeface="Barlow" pitchFamily="34" charset="-120"/>
              </a:rPr>
              <a:t>Posible acción del atacante:</a:t>
            </a:r>
            <a:endParaRPr lang="en-US" sz="1700" dirty="0"/>
          </a:p>
        </p:txBody>
      </p:sp>
      <p:sp>
        <p:nvSpPr>
          <p:cNvPr id="8" name="Text 5"/>
          <p:cNvSpPr/>
          <p:nvPr/>
        </p:nvSpPr>
        <p:spPr>
          <a:xfrm>
            <a:off x="6358652" y="5044797"/>
            <a:ext cx="7399496" cy="1046917"/>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E0E4E6"/>
                </a:solidFill>
                <a:latin typeface="Barlow" pitchFamily="34" charset="0"/>
                <a:ea typeface="Barlow" pitchFamily="34" charset="-122"/>
                <a:cs typeface="Barlow" pitchFamily="34" charset="-120"/>
              </a:rPr>
              <a:t>La falta de registros o la eliminación del historial de </a:t>
            </a:r>
            <a:r>
              <a:rPr lang="en-US" sz="1700" b="1" dirty="0">
                <a:solidFill>
                  <a:srgbClr val="E0E4E6"/>
                </a:solidFill>
                <a:latin typeface="Barlow" pitchFamily="34" charset="0"/>
                <a:ea typeface="Barlow" pitchFamily="34" charset="-122"/>
                <a:cs typeface="Barlow" pitchFamily="34" charset="-120"/>
              </a:rPr>
              <a:t>root</a:t>
            </a:r>
            <a:r>
              <a:rPr lang="en-US" sz="1700" dirty="0">
                <a:solidFill>
                  <a:srgbClr val="E0E4E6"/>
                </a:solidFill>
                <a:latin typeface="Barlow" pitchFamily="34" charset="0"/>
                <a:ea typeface="Barlow" pitchFamily="34" charset="-122"/>
                <a:cs typeface="Barlow" pitchFamily="34" charset="-120"/>
              </a:rPr>
              <a:t> es una técnica común utilizada por los atacantes para ocultar sus acciones y evitar ser detectados.</a:t>
            </a:r>
            <a:endParaRPr lang="en-US" sz="1700" dirty="0"/>
          </a:p>
        </p:txBody>
      </p:sp>
      <p:sp>
        <p:nvSpPr>
          <p:cNvPr id="9" name="Text 6"/>
          <p:cNvSpPr/>
          <p:nvPr/>
        </p:nvSpPr>
        <p:spPr>
          <a:xfrm>
            <a:off x="6358652" y="6336983"/>
            <a:ext cx="7399496" cy="348972"/>
          </a:xfrm>
          <a:prstGeom prst="rect">
            <a:avLst/>
          </a:prstGeom>
          <a:noFill/>
          <a:ln/>
        </p:spPr>
        <p:txBody>
          <a:bodyPr wrap="none" lIns="0" tIns="0" rIns="0" bIns="0" rtlCol="0" anchor="t"/>
          <a:lstStyle/>
          <a:p>
            <a:pPr marL="0" indent="0" algn="l">
              <a:lnSpc>
                <a:spcPts val="2700"/>
              </a:lnSpc>
              <a:buNone/>
            </a:pPr>
            <a:r>
              <a:rPr lang="en-US" sz="1700" b="1" dirty="0">
                <a:solidFill>
                  <a:srgbClr val="E0E4E6"/>
                </a:solidFill>
                <a:latin typeface="Barlow" pitchFamily="34" charset="0"/>
                <a:ea typeface="Barlow" pitchFamily="34" charset="-122"/>
                <a:cs typeface="Barlow" pitchFamily="34" charset="-120"/>
              </a:rPr>
              <a:t>Conclusión:</a:t>
            </a:r>
            <a:endParaRPr lang="en-US" sz="1700" dirty="0"/>
          </a:p>
        </p:txBody>
      </p:sp>
      <p:sp>
        <p:nvSpPr>
          <p:cNvPr id="10" name="Text 7"/>
          <p:cNvSpPr/>
          <p:nvPr/>
        </p:nvSpPr>
        <p:spPr>
          <a:xfrm>
            <a:off x="6358652" y="6931223"/>
            <a:ext cx="7399496" cy="697944"/>
          </a:xfrm>
          <a:prstGeom prst="rect">
            <a:avLst/>
          </a:prstGeom>
          <a:noFill/>
          <a:ln/>
        </p:spPr>
        <p:txBody>
          <a:bodyPr wrap="square" lIns="0" tIns="0" rIns="0" bIns="0" rtlCol="0" anchor="t"/>
          <a:lstStyle/>
          <a:p>
            <a:pPr marL="342900" indent="-342900" algn="l">
              <a:lnSpc>
                <a:spcPts val="2700"/>
              </a:lnSpc>
              <a:buSzPct val="100000"/>
              <a:buChar char="•"/>
            </a:pPr>
            <a:r>
              <a:rPr lang="en-US" sz="1700" dirty="0">
                <a:solidFill>
                  <a:srgbClr val="E0E4E6"/>
                </a:solidFill>
                <a:latin typeface="Barlow" pitchFamily="34" charset="0"/>
                <a:ea typeface="Barlow" pitchFamily="34" charset="-122"/>
                <a:cs typeface="Barlow" pitchFamily="34" charset="-120"/>
              </a:rPr>
              <a:t>El historial vacío o alterado de </a:t>
            </a:r>
            <a:r>
              <a:rPr lang="en-US" sz="1700" b="1" dirty="0">
                <a:solidFill>
                  <a:srgbClr val="E0E4E6"/>
                </a:solidFill>
                <a:latin typeface="Barlow" pitchFamily="34" charset="0"/>
                <a:ea typeface="Barlow" pitchFamily="34" charset="-122"/>
                <a:cs typeface="Barlow" pitchFamily="34" charset="-120"/>
              </a:rPr>
              <a:t>root</a:t>
            </a:r>
            <a:r>
              <a:rPr lang="en-US" sz="1700" dirty="0">
                <a:solidFill>
                  <a:srgbClr val="E0E4E6"/>
                </a:solidFill>
                <a:latin typeface="Barlow" pitchFamily="34" charset="0"/>
                <a:ea typeface="Barlow" pitchFamily="34" charset="-122"/>
                <a:cs typeface="Barlow" pitchFamily="34" charset="-120"/>
              </a:rPr>
              <a:t> sugiere que el atacante intentó encubrir sus actividades para dificultar la investigación forense.</a:t>
            </a:r>
            <a:endParaRPr lang="en-US" sz="17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5486400" cy="8229600"/>
          </a:xfrm>
          <a:prstGeom prst="rect">
            <a:avLst/>
          </a:prstGeom>
        </p:spPr>
      </p:pic>
      <p:sp>
        <p:nvSpPr>
          <p:cNvPr id="3" name="Text 0"/>
          <p:cNvSpPr/>
          <p:nvPr/>
        </p:nvSpPr>
        <p:spPr>
          <a:xfrm>
            <a:off x="6367462" y="2156460"/>
            <a:ext cx="7381875" cy="1223963"/>
          </a:xfrm>
          <a:prstGeom prst="rect">
            <a:avLst/>
          </a:prstGeom>
          <a:noFill/>
          <a:ln/>
        </p:spPr>
        <p:txBody>
          <a:bodyPr wrap="square" lIns="0" tIns="0" rIns="0" bIns="0" rtlCol="0" anchor="t"/>
          <a:lstStyle/>
          <a:p>
            <a:pPr marL="0" indent="0" algn="l">
              <a:lnSpc>
                <a:spcPts val="4800"/>
              </a:lnSpc>
              <a:buNone/>
            </a:pPr>
            <a:r>
              <a:rPr lang="en-US" sz="3850" b="1" dirty="0">
                <a:solidFill>
                  <a:srgbClr val="F0FCFF"/>
                </a:solidFill>
                <a:latin typeface="Spline Sans Bold" pitchFamily="34" charset="0"/>
                <a:ea typeface="Spline Sans Bold" pitchFamily="34" charset="-122"/>
                <a:cs typeface="Spline Sans Bold" pitchFamily="34" charset="-120"/>
              </a:rPr>
              <a:t>Revisión de Historial de Comandos(debian)</a:t>
            </a:r>
            <a:endParaRPr lang="en-US" sz="3850" dirty="0"/>
          </a:p>
        </p:txBody>
      </p:sp>
      <p:sp>
        <p:nvSpPr>
          <p:cNvPr id="4" name="Text 1"/>
          <p:cNvSpPr/>
          <p:nvPr/>
        </p:nvSpPr>
        <p:spPr>
          <a:xfrm>
            <a:off x="6367462" y="3710821"/>
            <a:ext cx="7381875" cy="704850"/>
          </a:xfrm>
          <a:prstGeom prst="rect">
            <a:avLst/>
          </a:prstGeom>
          <a:noFill/>
          <a:ln/>
        </p:spPr>
        <p:txBody>
          <a:bodyPr wrap="square" lIns="0" tIns="0" rIns="0" bIns="0" rtlCol="0" anchor="t"/>
          <a:lstStyle/>
          <a:p>
            <a:pPr marL="0" indent="0" algn="l">
              <a:lnSpc>
                <a:spcPts val="2750"/>
              </a:lnSpc>
              <a:buNone/>
            </a:pPr>
            <a:r>
              <a:rPr lang="en-US" sz="1700" b="1" dirty="0">
                <a:solidFill>
                  <a:srgbClr val="E0E4E6"/>
                </a:solidFill>
                <a:latin typeface="Barlow" pitchFamily="34" charset="0"/>
                <a:ea typeface="Barlow" pitchFamily="34" charset="-122"/>
                <a:cs typeface="Barlow" pitchFamily="34" charset="-120"/>
              </a:rPr>
              <a:t> </a:t>
            </a:r>
            <a:r>
              <a:rPr lang="en-US" sz="1700" dirty="0">
                <a:solidFill>
                  <a:srgbClr val="E0E4E6"/>
                </a:solidFill>
                <a:latin typeface="Barlow" pitchFamily="34" charset="0"/>
                <a:ea typeface="Barlow" pitchFamily="34" charset="-122"/>
                <a:cs typeface="Barlow" pitchFamily="34" charset="-120"/>
              </a:rPr>
              <a:t>Se utilizó el comando </a:t>
            </a:r>
            <a:r>
              <a:rPr lang="en-US" sz="1700" dirty="0">
                <a:solidFill>
                  <a:srgbClr val="E0E4E6"/>
                </a:solidFill>
                <a:highlight>
                  <a:srgbClr val="004D36"/>
                </a:highlight>
                <a:latin typeface="Consolas" pitchFamily="34" charset="0"/>
                <a:ea typeface="Consolas" pitchFamily="34" charset="-122"/>
                <a:cs typeface="Consolas" pitchFamily="34" charset="-120"/>
              </a:rPr>
              <a:t>sudo cat /home/debian/.bash_history</a:t>
            </a:r>
            <a:r>
              <a:rPr lang="en-US" sz="1700" dirty="0">
                <a:solidFill>
                  <a:srgbClr val="E0E4E6"/>
                </a:solidFill>
                <a:latin typeface="Barlow" pitchFamily="34" charset="0"/>
                <a:ea typeface="Barlow" pitchFamily="34" charset="-122"/>
                <a:cs typeface="Barlow" pitchFamily="34" charset="-120"/>
              </a:rPr>
              <a:t> para revisar el historial de comandos ejecutados por el usuario </a:t>
            </a:r>
            <a:r>
              <a:rPr lang="en-US" sz="1700" b="1" dirty="0">
                <a:solidFill>
                  <a:srgbClr val="E0E4E6"/>
                </a:solidFill>
                <a:latin typeface="Barlow" pitchFamily="34" charset="0"/>
                <a:ea typeface="Barlow" pitchFamily="34" charset="-122"/>
                <a:cs typeface="Barlow" pitchFamily="34" charset="-120"/>
              </a:rPr>
              <a:t>debian</a:t>
            </a:r>
            <a:r>
              <a:rPr lang="en-US" sz="1700" dirty="0">
                <a:solidFill>
                  <a:srgbClr val="E0E4E6"/>
                </a:solidFill>
                <a:latin typeface="Barlow" pitchFamily="34" charset="0"/>
                <a:ea typeface="Barlow" pitchFamily="34" charset="-122"/>
                <a:cs typeface="Barlow" pitchFamily="34" charset="-120"/>
              </a:rPr>
              <a:t>.</a:t>
            </a:r>
            <a:endParaRPr lang="en-US" sz="1700" dirty="0"/>
          </a:p>
        </p:txBody>
      </p:sp>
      <p:sp>
        <p:nvSpPr>
          <p:cNvPr id="5" name="Text 2"/>
          <p:cNvSpPr/>
          <p:nvPr/>
        </p:nvSpPr>
        <p:spPr>
          <a:xfrm>
            <a:off x="6367462" y="4663440"/>
            <a:ext cx="7381875" cy="1409700"/>
          </a:xfrm>
          <a:prstGeom prst="rect">
            <a:avLst/>
          </a:prstGeom>
          <a:noFill/>
          <a:ln/>
        </p:spPr>
        <p:txBody>
          <a:bodyPr wrap="square" lIns="0" tIns="0" rIns="0" bIns="0" rtlCol="0" anchor="t"/>
          <a:lstStyle/>
          <a:p>
            <a:pPr marL="0" indent="0" algn="l">
              <a:lnSpc>
                <a:spcPts val="2750"/>
              </a:lnSpc>
              <a:buNone/>
            </a:pPr>
            <a:r>
              <a:rPr lang="en-US" sz="1700" b="1" dirty="0">
                <a:solidFill>
                  <a:srgbClr val="E0E4E6"/>
                </a:solidFill>
                <a:latin typeface="Barlow" pitchFamily="34" charset="0"/>
                <a:ea typeface="Barlow" pitchFamily="34" charset="-122"/>
                <a:cs typeface="Barlow" pitchFamily="34" charset="-120"/>
              </a:rPr>
              <a:t>Conclusión: </a:t>
            </a:r>
            <a:r>
              <a:rPr lang="en-US" sz="1700" dirty="0">
                <a:solidFill>
                  <a:srgbClr val="E0E4E6"/>
                </a:solidFill>
                <a:latin typeface="Barlow" pitchFamily="34" charset="0"/>
                <a:ea typeface="Barlow" pitchFamily="34" charset="-122"/>
                <a:cs typeface="Barlow" pitchFamily="34" charset="-120"/>
              </a:rPr>
              <a:t>El historial de comandos de </a:t>
            </a:r>
            <a:r>
              <a:rPr lang="en-US" sz="1700" b="1" dirty="0">
                <a:solidFill>
                  <a:srgbClr val="E0E4E6"/>
                </a:solidFill>
                <a:latin typeface="Barlow" pitchFamily="34" charset="0"/>
                <a:ea typeface="Barlow" pitchFamily="34" charset="-122"/>
                <a:cs typeface="Barlow" pitchFamily="34" charset="-120"/>
              </a:rPr>
              <a:t>debian</a:t>
            </a:r>
            <a:r>
              <a:rPr lang="en-US" sz="1700" dirty="0">
                <a:solidFill>
                  <a:srgbClr val="E0E4E6"/>
                </a:solidFill>
                <a:latin typeface="Barlow" pitchFamily="34" charset="0"/>
                <a:ea typeface="Barlow" pitchFamily="34" charset="-122"/>
                <a:cs typeface="Barlow" pitchFamily="34" charset="-120"/>
              </a:rPr>
              <a:t> muestra actividades típicas de un administrador del sistema. No se detectaron comandos maliciosos directamente relacionados con la intrusión, aunque es importante seguir monitoreando para futuras actividades.</a:t>
            </a:r>
            <a:endParaRPr lang="en-US" sz="17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9392841" y="1126450"/>
            <a:ext cx="4988600" cy="5976580"/>
          </a:xfrm>
          <a:prstGeom prst="rect">
            <a:avLst/>
          </a:prstGeom>
        </p:spPr>
      </p:pic>
      <p:sp>
        <p:nvSpPr>
          <p:cNvPr id="3" name="Text 0"/>
          <p:cNvSpPr/>
          <p:nvPr/>
        </p:nvSpPr>
        <p:spPr>
          <a:xfrm>
            <a:off x="796290" y="984290"/>
            <a:ext cx="6806208" cy="553045"/>
          </a:xfrm>
          <a:prstGeom prst="rect">
            <a:avLst/>
          </a:prstGeom>
          <a:noFill/>
          <a:ln/>
        </p:spPr>
        <p:txBody>
          <a:bodyPr wrap="none" lIns="0" tIns="0" rIns="0" bIns="0" rtlCol="0" anchor="t"/>
          <a:lstStyle/>
          <a:p>
            <a:pPr marL="0" indent="0" algn="l">
              <a:lnSpc>
                <a:spcPts val="4350"/>
              </a:lnSpc>
              <a:buNone/>
            </a:pPr>
            <a:r>
              <a:rPr lang="en-US" sz="3450" b="1" dirty="0">
                <a:solidFill>
                  <a:srgbClr val="F0FCFF"/>
                </a:solidFill>
                <a:latin typeface="Spline Sans Bold" pitchFamily="34" charset="0"/>
                <a:ea typeface="Spline Sans Bold" pitchFamily="34" charset="-122"/>
                <a:cs typeface="Spline Sans Bold" pitchFamily="34" charset="-120"/>
              </a:rPr>
              <a:t>Detección de Rootkits o Malware</a:t>
            </a:r>
            <a:endParaRPr lang="en-US" sz="3450" dirty="0"/>
          </a:p>
        </p:txBody>
      </p:sp>
      <p:sp>
        <p:nvSpPr>
          <p:cNvPr id="4" name="Text 1"/>
          <p:cNvSpPr/>
          <p:nvPr/>
        </p:nvSpPr>
        <p:spPr>
          <a:xfrm>
            <a:off x="796290" y="1835944"/>
            <a:ext cx="7551420" cy="318492"/>
          </a:xfrm>
          <a:prstGeom prst="rect">
            <a:avLst/>
          </a:prstGeom>
          <a:noFill/>
          <a:ln/>
        </p:spPr>
        <p:txBody>
          <a:bodyPr wrap="none" lIns="0" tIns="0" rIns="0" bIns="0" rtlCol="0" anchor="t"/>
          <a:lstStyle/>
          <a:p>
            <a:pPr marL="0" indent="0" algn="l">
              <a:lnSpc>
                <a:spcPts val="2500"/>
              </a:lnSpc>
              <a:buNone/>
            </a:pPr>
            <a:r>
              <a:rPr lang="en-US" sz="1550" b="1" dirty="0">
                <a:solidFill>
                  <a:srgbClr val="E0E4E6"/>
                </a:solidFill>
                <a:latin typeface="Barlow" pitchFamily="34" charset="0"/>
                <a:ea typeface="Barlow" pitchFamily="34" charset="-122"/>
                <a:cs typeface="Barlow" pitchFamily="34" charset="-120"/>
              </a:rPr>
              <a:t>CHKRootKit:</a:t>
            </a:r>
            <a:endParaRPr lang="en-US" sz="1550" dirty="0"/>
          </a:p>
        </p:txBody>
      </p:sp>
      <p:sp>
        <p:nvSpPr>
          <p:cNvPr id="5" name="Text 2"/>
          <p:cNvSpPr/>
          <p:nvPr/>
        </p:nvSpPr>
        <p:spPr>
          <a:xfrm>
            <a:off x="796290" y="2378393"/>
            <a:ext cx="7551420" cy="636984"/>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E0E4E6"/>
                </a:solidFill>
                <a:latin typeface="Barlow" pitchFamily="34" charset="0"/>
                <a:ea typeface="Barlow" pitchFamily="34" charset="-122"/>
                <a:cs typeface="Barlow" pitchFamily="34" charset="-120"/>
              </a:rPr>
              <a:t>Se utilizó la herramienta </a:t>
            </a:r>
            <a:r>
              <a:rPr lang="en-US" sz="1550" b="1" dirty="0">
                <a:solidFill>
                  <a:srgbClr val="E0E4E6"/>
                </a:solidFill>
                <a:latin typeface="Barlow" pitchFamily="34" charset="0"/>
                <a:ea typeface="Barlow" pitchFamily="34" charset="-122"/>
                <a:cs typeface="Barlow" pitchFamily="34" charset="-120"/>
              </a:rPr>
              <a:t>CHKRootkit</a:t>
            </a:r>
            <a:r>
              <a:rPr lang="en-US" sz="1550" dirty="0">
                <a:solidFill>
                  <a:srgbClr val="E0E4E6"/>
                </a:solidFill>
                <a:latin typeface="Barlow" pitchFamily="34" charset="0"/>
                <a:ea typeface="Barlow" pitchFamily="34" charset="-122"/>
                <a:cs typeface="Barlow" pitchFamily="34" charset="-120"/>
              </a:rPr>
              <a:t> para verificar la presencia de rootkits en el sistema.</a:t>
            </a:r>
            <a:endParaRPr lang="en-US" sz="1550" dirty="0"/>
          </a:p>
        </p:txBody>
      </p:sp>
      <p:sp>
        <p:nvSpPr>
          <p:cNvPr id="6" name="Text 3"/>
          <p:cNvSpPr/>
          <p:nvPr/>
        </p:nvSpPr>
        <p:spPr>
          <a:xfrm>
            <a:off x="796290" y="3085028"/>
            <a:ext cx="7551420" cy="318492"/>
          </a:xfrm>
          <a:prstGeom prst="rect">
            <a:avLst/>
          </a:prstGeom>
          <a:noFill/>
          <a:ln/>
        </p:spPr>
        <p:txBody>
          <a:bodyPr wrap="none" lIns="0" tIns="0" rIns="0" bIns="0" rtlCol="0" anchor="t"/>
          <a:lstStyle/>
          <a:p>
            <a:pPr marL="342900" indent="-342900" algn="l">
              <a:lnSpc>
                <a:spcPts val="2500"/>
              </a:lnSpc>
              <a:buSzPct val="100000"/>
              <a:buChar char="•"/>
            </a:pPr>
            <a:r>
              <a:rPr lang="en-US" sz="1550" b="1" dirty="0">
                <a:solidFill>
                  <a:srgbClr val="E0E4E6"/>
                </a:solidFill>
                <a:latin typeface="Barlow" pitchFamily="34" charset="0"/>
                <a:ea typeface="Barlow" pitchFamily="34" charset="-122"/>
                <a:cs typeface="Barlow" pitchFamily="34" charset="-120"/>
              </a:rPr>
              <a:t>Resultados:</a:t>
            </a:r>
            <a:endParaRPr lang="en-US" sz="1550" dirty="0"/>
          </a:p>
        </p:txBody>
      </p:sp>
      <p:sp>
        <p:nvSpPr>
          <p:cNvPr id="7" name="Text 4"/>
          <p:cNvSpPr/>
          <p:nvPr/>
        </p:nvSpPr>
        <p:spPr>
          <a:xfrm>
            <a:off x="796290" y="3473172"/>
            <a:ext cx="7551420" cy="318492"/>
          </a:xfrm>
          <a:prstGeom prst="rect">
            <a:avLst/>
          </a:prstGeom>
          <a:noFill/>
          <a:ln/>
        </p:spPr>
        <p:txBody>
          <a:bodyPr wrap="none" lIns="0" tIns="0" rIns="0" bIns="0" rtlCol="0" anchor="t"/>
          <a:lstStyle/>
          <a:p>
            <a:pPr marL="685800" lvl="1" indent="-342900" algn="l">
              <a:lnSpc>
                <a:spcPts val="2500"/>
              </a:lnSpc>
              <a:buSzPct val="100000"/>
              <a:buChar char="•"/>
            </a:pPr>
            <a:r>
              <a:rPr lang="en-US" sz="1550" dirty="0">
                <a:solidFill>
                  <a:srgbClr val="E0E4E6"/>
                </a:solidFill>
                <a:latin typeface="Barlow" pitchFamily="34" charset="0"/>
                <a:ea typeface="Barlow" pitchFamily="34" charset="-122"/>
                <a:cs typeface="Barlow" pitchFamily="34" charset="-120"/>
              </a:rPr>
              <a:t>No se detectaron rootkits en el sistema.</a:t>
            </a:r>
            <a:endParaRPr lang="en-US" sz="1550" dirty="0"/>
          </a:p>
        </p:txBody>
      </p:sp>
      <p:sp>
        <p:nvSpPr>
          <p:cNvPr id="8" name="Text 5"/>
          <p:cNvSpPr/>
          <p:nvPr/>
        </p:nvSpPr>
        <p:spPr>
          <a:xfrm>
            <a:off x="796290" y="3861316"/>
            <a:ext cx="7551420" cy="636984"/>
          </a:xfrm>
          <a:prstGeom prst="rect">
            <a:avLst/>
          </a:prstGeom>
          <a:noFill/>
          <a:ln/>
        </p:spPr>
        <p:txBody>
          <a:bodyPr wrap="square" lIns="0" tIns="0" rIns="0" bIns="0" rtlCol="0" anchor="t"/>
          <a:lstStyle/>
          <a:p>
            <a:pPr marL="685800" lvl="1" indent="-342900" algn="l">
              <a:lnSpc>
                <a:spcPts val="2500"/>
              </a:lnSpc>
              <a:buSzPct val="100000"/>
              <a:buChar char="•"/>
            </a:pPr>
            <a:r>
              <a:rPr lang="en-US" sz="1550" dirty="0">
                <a:solidFill>
                  <a:srgbClr val="E0E4E6"/>
                </a:solidFill>
                <a:latin typeface="Barlow" pitchFamily="34" charset="0"/>
                <a:ea typeface="Barlow" pitchFamily="34" charset="-122"/>
                <a:cs typeface="Barlow" pitchFamily="34" charset="-120"/>
              </a:rPr>
              <a:t>Se revisaron procesos comunes como </a:t>
            </a:r>
            <a:r>
              <a:rPr lang="en-US" sz="1550" b="1" dirty="0">
                <a:solidFill>
                  <a:srgbClr val="E0E4E6"/>
                </a:solidFill>
                <a:latin typeface="Barlow" pitchFamily="34" charset="0"/>
                <a:ea typeface="Barlow" pitchFamily="34" charset="-122"/>
                <a:cs typeface="Barlow" pitchFamily="34" charset="-120"/>
              </a:rPr>
              <a:t>NetworkManager</a:t>
            </a:r>
            <a:r>
              <a:rPr lang="en-US" sz="1550" dirty="0">
                <a:solidFill>
                  <a:srgbClr val="E0E4E6"/>
                </a:solidFill>
                <a:latin typeface="Barlow" pitchFamily="34" charset="0"/>
                <a:ea typeface="Barlow" pitchFamily="34" charset="-122"/>
                <a:cs typeface="Barlow" pitchFamily="34" charset="-120"/>
              </a:rPr>
              <a:t> y </a:t>
            </a:r>
            <a:r>
              <a:rPr lang="en-US" sz="1550" b="1" dirty="0">
                <a:solidFill>
                  <a:srgbClr val="E0E4E6"/>
                </a:solidFill>
                <a:latin typeface="Barlow" pitchFamily="34" charset="0"/>
                <a:ea typeface="Barlow" pitchFamily="34" charset="-122"/>
                <a:cs typeface="Barlow" pitchFamily="34" charset="-120"/>
              </a:rPr>
              <a:t>LibreOffice</a:t>
            </a:r>
            <a:r>
              <a:rPr lang="en-US" sz="1550" dirty="0">
                <a:solidFill>
                  <a:srgbClr val="E0E4E6"/>
                </a:solidFill>
                <a:latin typeface="Barlow" pitchFamily="34" charset="0"/>
                <a:ea typeface="Barlow" pitchFamily="34" charset="-122"/>
                <a:cs typeface="Barlow" pitchFamily="34" charset="-120"/>
              </a:rPr>
              <a:t>, sin encontrar configuraciones maliciosas.</a:t>
            </a:r>
            <a:endParaRPr lang="en-US" sz="1550" dirty="0"/>
          </a:p>
        </p:txBody>
      </p:sp>
      <p:sp>
        <p:nvSpPr>
          <p:cNvPr id="9" name="Text 6"/>
          <p:cNvSpPr/>
          <p:nvPr/>
        </p:nvSpPr>
        <p:spPr>
          <a:xfrm>
            <a:off x="796290" y="4567952"/>
            <a:ext cx="7551420" cy="955477"/>
          </a:xfrm>
          <a:prstGeom prst="rect">
            <a:avLst/>
          </a:prstGeom>
          <a:noFill/>
          <a:ln/>
        </p:spPr>
        <p:txBody>
          <a:bodyPr wrap="square" lIns="0" tIns="0" rIns="0" bIns="0" rtlCol="0" anchor="t"/>
          <a:lstStyle/>
          <a:p>
            <a:pPr marL="685800" lvl="1" indent="-342900" algn="l">
              <a:lnSpc>
                <a:spcPts val="2500"/>
              </a:lnSpc>
              <a:buSzPct val="100000"/>
              <a:buChar char="•"/>
            </a:pPr>
            <a:r>
              <a:rPr lang="en-US" sz="1550" b="1" dirty="0">
                <a:solidFill>
                  <a:srgbClr val="E0E4E6"/>
                </a:solidFill>
                <a:latin typeface="Barlow" pitchFamily="34" charset="0"/>
                <a:ea typeface="Barlow" pitchFamily="34" charset="-122"/>
                <a:cs typeface="Barlow" pitchFamily="34" charset="-120"/>
              </a:rPr>
              <a:t>NetworkManager</a:t>
            </a:r>
            <a:r>
              <a:rPr lang="en-US" sz="1550" dirty="0">
                <a:solidFill>
                  <a:srgbClr val="E0E4E6"/>
                </a:solidFill>
                <a:latin typeface="Barlow" pitchFamily="34" charset="0"/>
                <a:ea typeface="Barlow" pitchFamily="34" charset="-122"/>
                <a:cs typeface="Barlow" pitchFamily="34" charset="-120"/>
              </a:rPr>
              <a:t> fue inicialmente reportado como utilizando un sniffer de red, pero la revisión posterior confirmó que estaba funcionando correctamente sin capturar tráfico de forma no autorizada.</a:t>
            </a:r>
            <a:endParaRPr lang="en-US" sz="1550" dirty="0"/>
          </a:p>
        </p:txBody>
      </p:sp>
      <p:sp>
        <p:nvSpPr>
          <p:cNvPr id="10" name="Text 7"/>
          <p:cNvSpPr/>
          <p:nvPr/>
        </p:nvSpPr>
        <p:spPr>
          <a:xfrm>
            <a:off x="796290" y="5747385"/>
            <a:ext cx="7551420" cy="318492"/>
          </a:xfrm>
          <a:prstGeom prst="rect">
            <a:avLst/>
          </a:prstGeom>
          <a:noFill/>
          <a:ln/>
        </p:spPr>
        <p:txBody>
          <a:bodyPr wrap="none" lIns="0" tIns="0" rIns="0" bIns="0" rtlCol="0" anchor="t"/>
          <a:lstStyle/>
          <a:p>
            <a:pPr marL="0" indent="0" algn="l">
              <a:lnSpc>
                <a:spcPts val="2500"/>
              </a:lnSpc>
              <a:buNone/>
            </a:pPr>
            <a:r>
              <a:rPr lang="en-US" sz="1550" b="1" dirty="0">
                <a:solidFill>
                  <a:srgbClr val="E0E4E6"/>
                </a:solidFill>
                <a:latin typeface="Barlow" pitchFamily="34" charset="0"/>
                <a:ea typeface="Barlow" pitchFamily="34" charset="-122"/>
                <a:cs typeface="Barlow" pitchFamily="34" charset="-120"/>
              </a:rPr>
              <a:t>Conclusión:</a:t>
            </a:r>
            <a:endParaRPr lang="en-US" sz="1550" dirty="0"/>
          </a:p>
        </p:txBody>
      </p:sp>
      <p:sp>
        <p:nvSpPr>
          <p:cNvPr id="11" name="Text 8"/>
          <p:cNvSpPr/>
          <p:nvPr/>
        </p:nvSpPr>
        <p:spPr>
          <a:xfrm>
            <a:off x="796290" y="6289834"/>
            <a:ext cx="7551420" cy="955477"/>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E0E4E6"/>
                </a:solidFill>
                <a:latin typeface="Barlow" pitchFamily="34" charset="0"/>
                <a:ea typeface="Barlow" pitchFamily="34" charset="-122"/>
                <a:cs typeface="Barlow" pitchFamily="34" charset="-120"/>
              </a:rPr>
              <a:t>La herramienta </a:t>
            </a:r>
            <a:r>
              <a:rPr lang="en-US" sz="1550" b="1" dirty="0">
                <a:solidFill>
                  <a:srgbClr val="E0E4E6"/>
                </a:solidFill>
                <a:latin typeface="Barlow" pitchFamily="34" charset="0"/>
                <a:ea typeface="Barlow" pitchFamily="34" charset="-122"/>
                <a:cs typeface="Barlow" pitchFamily="34" charset="-120"/>
              </a:rPr>
              <a:t>CHKRootkit</a:t>
            </a:r>
            <a:r>
              <a:rPr lang="en-US" sz="1550" dirty="0">
                <a:solidFill>
                  <a:srgbClr val="E0E4E6"/>
                </a:solidFill>
                <a:latin typeface="Barlow" pitchFamily="34" charset="0"/>
                <a:ea typeface="Barlow" pitchFamily="34" charset="-122"/>
                <a:cs typeface="Barlow" pitchFamily="34" charset="-120"/>
              </a:rPr>
              <a:t> no reveló amenazas en el sistema, lo que sugiere que no hay rootkits ni malware activos. Sin embargo, es importante seguir con una vigilancia continua.</a:t>
            </a:r>
            <a:endParaRPr lang="en-US" sz="15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9419392" y="2595324"/>
            <a:ext cx="4935617" cy="3038832"/>
          </a:xfrm>
          <a:prstGeom prst="rect">
            <a:avLst/>
          </a:prstGeom>
        </p:spPr>
      </p:pic>
      <p:sp>
        <p:nvSpPr>
          <p:cNvPr id="4" name="Text 0"/>
          <p:cNvSpPr/>
          <p:nvPr/>
        </p:nvSpPr>
        <p:spPr>
          <a:xfrm>
            <a:off x="881063" y="1245989"/>
            <a:ext cx="7381875" cy="352425"/>
          </a:xfrm>
          <a:prstGeom prst="rect">
            <a:avLst/>
          </a:prstGeom>
          <a:noFill/>
          <a:ln/>
        </p:spPr>
        <p:txBody>
          <a:bodyPr wrap="none" lIns="0" tIns="0" rIns="0" bIns="0" rtlCol="0" anchor="t"/>
          <a:lstStyle/>
          <a:p>
            <a:pPr marL="0" indent="0" algn="l">
              <a:lnSpc>
                <a:spcPts val="2750"/>
              </a:lnSpc>
              <a:buNone/>
            </a:pPr>
            <a:r>
              <a:rPr lang="en-US" sz="1700" b="1" dirty="0">
                <a:solidFill>
                  <a:srgbClr val="E0E4E6"/>
                </a:solidFill>
                <a:latin typeface="Barlow" pitchFamily="34" charset="0"/>
                <a:ea typeface="Barlow" pitchFamily="34" charset="-122"/>
                <a:cs typeface="Barlow" pitchFamily="34" charset="-120"/>
              </a:rPr>
              <a:t>RKHunter:</a:t>
            </a:r>
            <a:endParaRPr lang="en-US" sz="1700" dirty="0"/>
          </a:p>
        </p:txBody>
      </p:sp>
      <p:sp>
        <p:nvSpPr>
          <p:cNvPr id="5" name="Text 1"/>
          <p:cNvSpPr/>
          <p:nvPr/>
        </p:nvSpPr>
        <p:spPr>
          <a:xfrm>
            <a:off x="881063" y="1796653"/>
            <a:ext cx="7381875" cy="704850"/>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E0E4E6"/>
                </a:solidFill>
                <a:latin typeface="Barlow" pitchFamily="34" charset="0"/>
                <a:ea typeface="Barlow" pitchFamily="34" charset="-122"/>
                <a:cs typeface="Barlow" pitchFamily="34" charset="-120"/>
              </a:rPr>
              <a:t>Se utilizó </a:t>
            </a:r>
            <a:r>
              <a:rPr lang="en-US" sz="1700" b="1" dirty="0">
                <a:solidFill>
                  <a:srgbClr val="E0E4E6"/>
                </a:solidFill>
                <a:latin typeface="Barlow" pitchFamily="34" charset="0"/>
                <a:ea typeface="Barlow" pitchFamily="34" charset="-122"/>
                <a:cs typeface="Barlow" pitchFamily="34" charset="-120"/>
              </a:rPr>
              <a:t>RKHunter</a:t>
            </a:r>
            <a:r>
              <a:rPr lang="en-US" sz="1700" dirty="0">
                <a:solidFill>
                  <a:srgbClr val="E0E4E6"/>
                </a:solidFill>
                <a:latin typeface="Barlow" pitchFamily="34" charset="0"/>
                <a:ea typeface="Barlow" pitchFamily="34" charset="-122"/>
                <a:cs typeface="Barlow" pitchFamily="34" charset="-120"/>
              </a:rPr>
              <a:t>, otra herramienta de detección de rootkits, para realizar una segunda revisión de seguridad.</a:t>
            </a:r>
            <a:endParaRPr lang="en-US" sz="1700" dirty="0"/>
          </a:p>
        </p:txBody>
      </p:sp>
      <p:sp>
        <p:nvSpPr>
          <p:cNvPr id="6" name="Text 2"/>
          <p:cNvSpPr/>
          <p:nvPr/>
        </p:nvSpPr>
        <p:spPr>
          <a:xfrm>
            <a:off x="881063" y="2578537"/>
            <a:ext cx="7381875" cy="352425"/>
          </a:xfrm>
          <a:prstGeom prst="rect">
            <a:avLst/>
          </a:prstGeom>
          <a:noFill/>
          <a:ln/>
        </p:spPr>
        <p:txBody>
          <a:bodyPr wrap="none" lIns="0" tIns="0" rIns="0" bIns="0" rtlCol="0" anchor="t"/>
          <a:lstStyle/>
          <a:p>
            <a:pPr marL="342900" indent="-342900" algn="l">
              <a:lnSpc>
                <a:spcPts val="2750"/>
              </a:lnSpc>
              <a:buSzPct val="100000"/>
              <a:buChar char="•"/>
            </a:pPr>
            <a:r>
              <a:rPr lang="en-US" sz="1700" b="1" dirty="0">
                <a:solidFill>
                  <a:srgbClr val="E0E4E6"/>
                </a:solidFill>
                <a:latin typeface="Barlow" pitchFamily="34" charset="0"/>
                <a:ea typeface="Barlow" pitchFamily="34" charset="-122"/>
                <a:cs typeface="Barlow" pitchFamily="34" charset="-120"/>
              </a:rPr>
              <a:t>Resultados:</a:t>
            </a:r>
            <a:endParaRPr lang="en-US" sz="1700" dirty="0"/>
          </a:p>
        </p:txBody>
      </p:sp>
      <p:sp>
        <p:nvSpPr>
          <p:cNvPr id="7" name="Text 3"/>
          <p:cNvSpPr/>
          <p:nvPr/>
        </p:nvSpPr>
        <p:spPr>
          <a:xfrm>
            <a:off x="881063" y="3007995"/>
            <a:ext cx="7381875" cy="1057275"/>
          </a:xfrm>
          <a:prstGeom prst="rect">
            <a:avLst/>
          </a:prstGeom>
          <a:noFill/>
          <a:ln/>
        </p:spPr>
        <p:txBody>
          <a:bodyPr wrap="square" lIns="0" tIns="0" rIns="0" bIns="0" rtlCol="0" anchor="t"/>
          <a:lstStyle/>
          <a:p>
            <a:pPr marL="685800" lvl="1" indent="-342900" algn="l">
              <a:lnSpc>
                <a:spcPts val="2750"/>
              </a:lnSpc>
              <a:buSzPct val="100000"/>
              <a:buChar char="•"/>
            </a:pPr>
            <a:r>
              <a:rPr lang="en-US" sz="1700" dirty="0">
                <a:solidFill>
                  <a:srgbClr val="E0E4E6"/>
                </a:solidFill>
                <a:latin typeface="Barlow" pitchFamily="34" charset="0"/>
                <a:ea typeface="Barlow" pitchFamily="34" charset="-122"/>
                <a:cs typeface="Barlow" pitchFamily="34" charset="-120"/>
              </a:rPr>
              <a:t>Se detectaron advertencias por configuraciones potencialmente inseguras, como el archivo </a:t>
            </a:r>
            <a:r>
              <a:rPr lang="en-US" sz="1700" b="1" dirty="0">
                <a:solidFill>
                  <a:srgbClr val="E0E4E6"/>
                </a:solidFill>
                <a:latin typeface="Barlow" pitchFamily="34" charset="0"/>
                <a:ea typeface="Barlow" pitchFamily="34" charset="-122"/>
                <a:cs typeface="Barlow" pitchFamily="34" charset="-120"/>
              </a:rPr>
              <a:t>sshd_config</a:t>
            </a:r>
            <a:r>
              <a:rPr lang="en-US" sz="1700" dirty="0">
                <a:solidFill>
                  <a:srgbClr val="E0E4E6"/>
                </a:solidFill>
                <a:latin typeface="Barlow" pitchFamily="34" charset="0"/>
                <a:ea typeface="Barlow" pitchFamily="34" charset="-122"/>
                <a:cs typeface="Barlow" pitchFamily="34" charset="-120"/>
              </a:rPr>
              <a:t>, que permitía el acceso remoto al usuario </a:t>
            </a:r>
            <a:r>
              <a:rPr lang="en-US" sz="1700" b="1" dirty="0">
                <a:solidFill>
                  <a:srgbClr val="E0E4E6"/>
                </a:solidFill>
                <a:latin typeface="Barlow" pitchFamily="34" charset="0"/>
                <a:ea typeface="Barlow" pitchFamily="34" charset="-122"/>
                <a:cs typeface="Barlow" pitchFamily="34" charset="-120"/>
              </a:rPr>
              <a:t>root</a:t>
            </a:r>
            <a:r>
              <a:rPr lang="en-US" sz="1700" dirty="0">
                <a:solidFill>
                  <a:srgbClr val="E0E4E6"/>
                </a:solidFill>
                <a:latin typeface="Barlow" pitchFamily="34" charset="0"/>
                <a:ea typeface="Barlow" pitchFamily="34" charset="-122"/>
                <a:cs typeface="Barlow" pitchFamily="34" charset="-120"/>
              </a:rPr>
              <a:t>.</a:t>
            </a:r>
            <a:endParaRPr lang="en-US" sz="1700" dirty="0"/>
          </a:p>
        </p:txBody>
      </p:sp>
      <p:sp>
        <p:nvSpPr>
          <p:cNvPr id="8" name="Text 4"/>
          <p:cNvSpPr/>
          <p:nvPr/>
        </p:nvSpPr>
        <p:spPr>
          <a:xfrm>
            <a:off x="881063" y="4142303"/>
            <a:ext cx="7381875" cy="704850"/>
          </a:xfrm>
          <a:prstGeom prst="rect">
            <a:avLst/>
          </a:prstGeom>
          <a:noFill/>
          <a:ln/>
        </p:spPr>
        <p:txBody>
          <a:bodyPr wrap="square" lIns="0" tIns="0" rIns="0" bIns="0" rtlCol="0" anchor="t"/>
          <a:lstStyle/>
          <a:p>
            <a:pPr marL="685800" lvl="1" indent="-342900" algn="l">
              <a:lnSpc>
                <a:spcPts val="2750"/>
              </a:lnSpc>
              <a:buSzPct val="100000"/>
              <a:buChar char="•"/>
            </a:pPr>
            <a:r>
              <a:rPr lang="en-US" sz="1700" dirty="0">
                <a:solidFill>
                  <a:srgbClr val="E0E4E6"/>
                </a:solidFill>
                <a:latin typeface="Barlow" pitchFamily="34" charset="0"/>
                <a:ea typeface="Barlow" pitchFamily="34" charset="-122"/>
                <a:cs typeface="Barlow" pitchFamily="34" charset="-120"/>
              </a:rPr>
              <a:t>Se encontraron algunos archivos como </a:t>
            </a:r>
            <a:r>
              <a:rPr lang="en-US" sz="1700" b="1" dirty="0">
                <a:solidFill>
                  <a:srgbClr val="E0E4E6"/>
                </a:solidFill>
                <a:latin typeface="Barlow" pitchFamily="34" charset="0"/>
                <a:ea typeface="Barlow" pitchFamily="34" charset="-122"/>
                <a:cs typeface="Barlow" pitchFamily="34" charset="-120"/>
              </a:rPr>
              <a:t>lwp-request</a:t>
            </a:r>
            <a:r>
              <a:rPr lang="en-US" sz="1700" dirty="0">
                <a:solidFill>
                  <a:srgbClr val="E0E4E6"/>
                </a:solidFill>
                <a:latin typeface="Barlow" pitchFamily="34" charset="0"/>
                <a:ea typeface="Barlow" pitchFamily="34" charset="-122"/>
                <a:cs typeface="Barlow" pitchFamily="34" charset="-120"/>
              </a:rPr>
              <a:t>, pero se verificó que son legítimos y no han sido modificados maliciosamente.</a:t>
            </a:r>
            <a:endParaRPr lang="en-US" sz="1700" dirty="0"/>
          </a:p>
        </p:txBody>
      </p:sp>
      <p:sp>
        <p:nvSpPr>
          <p:cNvPr id="9" name="Text 5"/>
          <p:cNvSpPr/>
          <p:nvPr/>
        </p:nvSpPr>
        <p:spPr>
          <a:xfrm>
            <a:off x="881063" y="4924187"/>
            <a:ext cx="7381875" cy="352425"/>
          </a:xfrm>
          <a:prstGeom prst="rect">
            <a:avLst/>
          </a:prstGeom>
          <a:noFill/>
          <a:ln/>
        </p:spPr>
        <p:txBody>
          <a:bodyPr wrap="none" lIns="0" tIns="0" rIns="0" bIns="0" rtlCol="0" anchor="t"/>
          <a:lstStyle/>
          <a:p>
            <a:pPr marL="685800" lvl="1" indent="-342900" algn="l">
              <a:lnSpc>
                <a:spcPts val="2750"/>
              </a:lnSpc>
              <a:buSzPct val="100000"/>
              <a:buChar char="•"/>
            </a:pPr>
            <a:r>
              <a:rPr lang="en-US" sz="1700" dirty="0">
                <a:solidFill>
                  <a:srgbClr val="E0E4E6"/>
                </a:solidFill>
                <a:latin typeface="Barlow" pitchFamily="34" charset="0"/>
                <a:ea typeface="Barlow" pitchFamily="34" charset="-122"/>
                <a:cs typeface="Barlow" pitchFamily="34" charset="-120"/>
              </a:rPr>
              <a:t>No se identificaron rootkits ni malware.</a:t>
            </a:r>
            <a:endParaRPr lang="en-US" sz="1700" dirty="0"/>
          </a:p>
        </p:txBody>
      </p:sp>
      <p:sp>
        <p:nvSpPr>
          <p:cNvPr id="10" name="Text 6"/>
          <p:cNvSpPr/>
          <p:nvPr/>
        </p:nvSpPr>
        <p:spPr>
          <a:xfrm>
            <a:off x="881063" y="5524381"/>
            <a:ext cx="7381875" cy="352425"/>
          </a:xfrm>
          <a:prstGeom prst="rect">
            <a:avLst/>
          </a:prstGeom>
          <a:noFill/>
          <a:ln/>
        </p:spPr>
        <p:txBody>
          <a:bodyPr wrap="none" lIns="0" tIns="0" rIns="0" bIns="0" rtlCol="0" anchor="t"/>
          <a:lstStyle/>
          <a:p>
            <a:pPr marL="0" indent="0" algn="l">
              <a:lnSpc>
                <a:spcPts val="2750"/>
              </a:lnSpc>
              <a:buNone/>
            </a:pPr>
            <a:r>
              <a:rPr lang="en-US" sz="1700" b="1" dirty="0">
                <a:solidFill>
                  <a:srgbClr val="E0E4E6"/>
                </a:solidFill>
                <a:latin typeface="Barlow" pitchFamily="34" charset="0"/>
                <a:ea typeface="Barlow" pitchFamily="34" charset="-122"/>
                <a:cs typeface="Barlow" pitchFamily="34" charset="-120"/>
              </a:rPr>
              <a:t>Conclusión:</a:t>
            </a:r>
            <a:endParaRPr lang="en-US" sz="1700" dirty="0"/>
          </a:p>
        </p:txBody>
      </p:sp>
      <p:sp>
        <p:nvSpPr>
          <p:cNvPr id="11" name="Text 7"/>
          <p:cNvSpPr/>
          <p:nvPr/>
        </p:nvSpPr>
        <p:spPr>
          <a:xfrm>
            <a:off x="881063" y="6124575"/>
            <a:ext cx="7381875" cy="1057275"/>
          </a:xfrm>
          <a:prstGeom prst="rect">
            <a:avLst/>
          </a:prstGeom>
          <a:noFill/>
          <a:ln/>
        </p:spPr>
        <p:txBody>
          <a:bodyPr wrap="square" lIns="0" tIns="0" rIns="0" bIns="0" rtlCol="0" anchor="t"/>
          <a:lstStyle/>
          <a:p>
            <a:pPr marL="342900" indent="-342900" algn="l">
              <a:lnSpc>
                <a:spcPts val="2750"/>
              </a:lnSpc>
              <a:buSzPct val="100000"/>
              <a:buChar char="•"/>
            </a:pPr>
            <a:r>
              <a:rPr lang="en-US" sz="1700" b="1" dirty="0">
                <a:solidFill>
                  <a:srgbClr val="E0E4E6"/>
                </a:solidFill>
                <a:latin typeface="Barlow" pitchFamily="34" charset="0"/>
                <a:ea typeface="Barlow" pitchFamily="34" charset="-122"/>
                <a:cs typeface="Barlow" pitchFamily="34" charset="-120"/>
              </a:rPr>
              <a:t>RKHunter</a:t>
            </a:r>
            <a:r>
              <a:rPr lang="en-US" sz="1700" dirty="0">
                <a:solidFill>
                  <a:srgbClr val="E0E4E6"/>
                </a:solidFill>
                <a:latin typeface="Barlow" pitchFamily="34" charset="0"/>
                <a:ea typeface="Barlow" pitchFamily="34" charset="-122"/>
                <a:cs typeface="Barlow" pitchFamily="34" charset="-120"/>
              </a:rPr>
              <a:t> también descartó la presencia de rootkits, pero identificó configuraciones inseguras que deben ser corregidas, como la opción que permite el acceso remoto de </a:t>
            </a:r>
            <a:r>
              <a:rPr lang="en-US" sz="1700" b="1" dirty="0">
                <a:solidFill>
                  <a:srgbClr val="E0E4E6"/>
                </a:solidFill>
                <a:latin typeface="Barlow" pitchFamily="34" charset="0"/>
                <a:ea typeface="Barlow" pitchFamily="34" charset="-122"/>
                <a:cs typeface="Barlow" pitchFamily="34" charset="-120"/>
              </a:rPr>
              <a:t>root</a:t>
            </a:r>
            <a:r>
              <a:rPr lang="en-US" sz="1700" dirty="0">
                <a:solidFill>
                  <a:srgbClr val="E0E4E6"/>
                </a:solidFill>
                <a:latin typeface="Barlow" pitchFamily="34" charset="0"/>
                <a:ea typeface="Barlow" pitchFamily="34" charset="-122"/>
                <a:cs typeface="Barlow" pitchFamily="34" charset="-120"/>
              </a:rPr>
              <a:t> en </a:t>
            </a:r>
            <a:r>
              <a:rPr lang="en-US" sz="1700" b="1" dirty="0">
                <a:solidFill>
                  <a:srgbClr val="E0E4E6"/>
                </a:solidFill>
                <a:latin typeface="Barlow" pitchFamily="34" charset="0"/>
                <a:ea typeface="Barlow" pitchFamily="34" charset="-122"/>
                <a:cs typeface="Barlow" pitchFamily="34" charset="-120"/>
              </a:rPr>
              <a:t>sshd_config</a:t>
            </a:r>
            <a:r>
              <a:rPr lang="en-US" sz="1700" dirty="0">
                <a:solidFill>
                  <a:srgbClr val="E0E4E6"/>
                </a:solidFill>
                <a:latin typeface="Barlow" pitchFamily="34" charset="0"/>
                <a:ea typeface="Barlow" pitchFamily="34" charset="-122"/>
                <a:cs typeface="Barlow" pitchFamily="34" charset="-120"/>
              </a:rPr>
              <a:t>.</a:t>
            </a:r>
            <a:endParaRPr lang="en-US" sz="17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14630400" cy="3458408"/>
          </a:xfrm>
          <a:prstGeom prst="rect">
            <a:avLst/>
          </a:prstGeom>
        </p:spPr>
      </p:pic>
      <p:sp>
        <p:nvSpPr>
          <p:cNvPr id="3" name="Text 0"/>
          <p:cNvSpPr/>
          <p:nvPr/>
        </p:nvSpPr>
        <p:spPr>
          <a:xfrm>
            <a:off x="737711" y="3972044"/>
            <a:ext cx="9930646" cy="512326"/>
          </a:xfrm>
          <a:prstGeom prst="rect">
            <a:avLst/>
          </a:prstGeom>
          <a:noFill/>
          <a:ln/>
        </p:spPr>
        <p:txBody>
          <a:bodyPr wrap="none" lIns="0" tIns="0" rIns="0" bIns="0" rtlCol="0" anchor="t"/>
          <a:lstStyle/>
          <a:p>
            <a:pPr marL="0" indent="0" algn="l">
              <a:lnSpc>
                <a:spcPts val="4000"/>
              </a:lnSpc>
              <a:buNone/>
            </a:pPr>
            <a:r>
              <a:rPr lang="en-US" sz="3600" b="1" dirty="0">
                <a:solidFill>
                  <a:srgbClr val="F0FCFF"/>
                </a:solidFill>
                <a:latin typeface="Spline Sans Bold" pitchFamily="34" charset="0"/>
                <a:ea typeface="Spline Sans Bold" pitchFamily="34" charset="-122"/>
                <a:cs typeface="Spline Sans Bold" pitchFamily="34" charset="-120"/>
              </a:rPr>
              <a:t>Mitigación de Vulnerabilidades y Recomendaciones</a:t>
            </a:r>
            <a:endParaRPr lang="en-US" sz="3600" dirty="0"/>
          </a:p>
        </p:txBody>
      </p:sp>
      <p:sp>
        <p:nvSpPr>
          <p:cNvPr id="4" name="Text 1"/>
          <p:cNvSpPr/>
          <p:nvPr/>
        </p:nvSpPr>
        <p:spPr>
          <a:xfrm>
            <a:off x="737711" y="4760952"/>
            <a:ext cx="13154977" cy="295037"/>
          </a:xfrm>
          <a:prstGeom prst="rect">
            <a:avLst/>
          </a:prstGeom>
          <a:noFill/>
          <a:ln/>
        </p:spPr>
        <p:txBody>
          <a:bodyPr wrap="none" lIns="0" tIns="0" rIns="0" bIns="0" rtlCol="0" anchor="t"/>
          <a:lstStyle/>
          <a:p>
            <a:pPr marL="0" indent="0" algn="l">
              <a:lnSpc>
                <a:spcPts val="2300"/>
              </a:lnSpc>
              <a:buNone/>
            </a:pPr>
            <a:r>
              <a:rPr lang="en-US" sz="1600" b="1" dirty="0">
                <a:solidFill>
                  <a:srgbClr val="E0E4E6"/>
                </a:solidFill>
                <a:latin typeface="Barlow" pitchFamily="34" charset="0"/>
                <a:ea typeface="Barlow" pitchFamily="34" charset="-122"/>
                <a:cs typeface="Barlow" pitchFamily="34" charset="-120"/>
              </a:rPr>
              <a:t>Actualización de Paquetes:</a:t>
            </a:r>
            <a:endParaRPr lang="en-US" sz="1600" dirty="0"/>
          </a:p>
        </p:txBody>
      </p:sp>
      <p:sp>
        <p:nvSpPr>
          <p:cNvPr id="5" name="Text 2"/>
          <p:cNvSpPr/>
          <p:nvPr/>
        </p:nvSpPr>
        <p:spPr>
          <a:xfrm>
            <a:off x="737711" y="5263396"/>
            <a:ext cx="13154977" cy="295037"/>
          </a:xfrm>
          <a:prstGeom prst="rect">
            <a:avLst/>
          </a:prstGeom>
          <a:noFill/>
          <a:ln/>
        </p:spPr>
        <p:txBody>
          <a:bodyPr wrap="none" lIns="0" tIns="0" rIns="0" bIns="0" rtlCol="0" anchor="t"/>
          <a:lstStyle/>
          <a:p>
            <a:pPr marL="342900" indent="-342900" algn="l">
              <a:lnSpc>
                <a:spcPts val="2300"/>
              </a:lnSpc>
              <a:buSzPct val="100000"/>
              <a:buChar char="•"/>
            </a:pPr>
            <a:r>
              <a:rPr lang="en-US" sz="1600" b="1" dirty="0">
                <a:solidFill>
                  <a:srgbClr val="E0E4E6"/>
                </a:solidFill>
                <a:latin typeface="Barlow" pitchFamily="34" charset="0"/>
                <a:ea typeface="Barlow" pitchFamily="34" charset="-122"/>
                <a:cs typeface="Barlow" pitchFamily="34" charset="-120"/>
              </a:rPr>
              <a:t>Acción tomada:</a:t>
            </a:r>
            <a:endParaRPr lang="en-US" sz="1600" dirty="0"/>
          </a:p>
        </p:txBody>
      </p:sp>
      <p:sp>
        <p:nvSpPr>
          <p:cNvPr id="6" name="Text 3"/>
          <p:cNvSpPr/>
          <p:nvPr/>
        </p:nvSpPr>
        <p:spPr>
          <a:xfrm>
            <a:off x="737711" y="5622965"/>
            <a:ext cx="13154977" cy="295037"/>
          </a:xfrm>
          <a:prstGeom prst="rect">
            <a:avLst/>
          </a:prstGeom>
          <a:noFill/>
          <a:ln/>
        </p:spPr>
        <p:txBody>
          <a:bodyPr wrap="none" lIns="0" tIns="0" rIns="0" bIns="0" rtlCol="0" anchor="t"/>
          <a:lstStyle/>
          <a:p>
            <a:pPr marL="685800" lvl="1" indent="-342900" algn="l">
              <a:lnSpc>
                <a:spcPts val="2300"/>
              </a:lnSpc>
              <a:buSzPct val="100000"/>
              <a:buChar char="•"/>
            </a:pPr>
            <a:r>
              <a:rPr lang="en-US" sz="1600" dirty="0">
                <a:solidFill>
                  <a:srgbClr val="E0E4E6"/>
                </a:solidFill>
                <a:latin typeface="Barlow" pitchFamily="34" charset="0"/>
                <a:ea typeface="Barlow" pitchFamily="34" charset="-122"/>
                <a:cs typeface="Barlow" pitchFamily="34" charset="-120"/>
              </a:rPr>
              <a:t>Se actualizó el sistema a las versiones más recientes de los paquetes para corregir vulnerabilidades conocidas.</a:t>
            </a:r>
            <a:endParaRPr lang="en-US" sz="1600" dirty="0"/>
          </a:p>
        </p:txBody>
      </p:sp>
      <p:sp>
        <p:nvSpPr>
          <p:cNvPr id="7" name="Text 4"/>
          <p:cNvSpPr/>
          <p:nvPr/>
        </p:nvSpPr>
        <p:spPr>
          <a:xfrm>
            <a:off x="737711" y="5982533"/>
            <a:ext cx="13154977" cy="295037"/>
          </a:xfrm>
          <a:prstGeom prst="rect">
            <a:avLst/>
          </a:prstGeom>
          <a:noFill/>
          <a:ln/>
        </p:spPr>
        <p:txBody>
          <a:bodyPr wrap="none" lIns="0" tIns="0" rIns="0" bIns="0" rtlCol="0" anchor="t"/>
          <a:lstStyle/>
          <a:p>
            <a:pPr marL="685800" lvl="1" indent="-342900" algn="l">
              <a:lnSpc>
                <a:spcPts val="2300"/>
              </a:lnSpc>
              <a:buSzPct val="100000"/>
              <a:buChar char="•"/>
            </a:pPr>
            <a:r>
              <a:rPr lang="en-US" sz="1600" dirty="0">
                <a:solidFill>
                  <a:srgbClr val="E0E4E6"/>
                </a:solidFill>
                <a:latin typeface="Barlow" pitchFamily="34" charset="0"/>
                <a:ea typeface="Barlow" pitchFamily="34" charset="-122"/>
                <a:cs typeface="Barlow" pitchFamily="34" charset="-120"/>
              </a:rPr>
              <a:t>Se ejecutaron los comandos:</a:t>
            </a:r>
            <a:endParaRPr lang="en-US" sz="1600" dirty="0"/>
          </a:p>
        </p:txBody>
      </p:sp>
      <p:sp>
        <p:nvSpPr>
          <p:cNvPr id="8" name="Text 5"/>
          <p:cNvSpPr/>
          <p:nvPr/>
        </p:nvSpPr>
        <p:spPr>
          <a:xfrm>
            <a:off x="737711" y="6342102"/>
            <a:ext cx="13154977" cy="295037"/>
          </a:xfrm>
          <a:prstGeom prst="rect">
            <a:avLst/>
          </a:prstGeom>
          <a:noFill/>
          <a:ln/>
        </p:spPr>
        <p:txBody>
          <a:bodyPr wrap="none" lIns="0" tIns="0" rIns="0" bIns="0" rtlCol="0" anchor="t"/>
          <a:lstStyle/>
          <a:p>
            <a:pPr marL="1028700" lvl="2" indent="-342900" algn="l">
              <a:lnSpc>
                <a:spcPts val="2300"/>
              </a:lnSpc>
              <a:buSzPct val="100000"/>
              <a:buChar char="•"/>
            </a:pPr>
            <a:r>
              <a:rPr lang="en-US" sz="1600" dirty="0">
                <a:solidFill>
                  <a:srgbClr val="E0E4E6"/>
                </a:solidFill>
                <a:highlight>
                  <a:srgbClr val="004D36"/>
                </a:highlight>
                <a:latin typeface="Consolas" pitchFamily="34" charset="0"/>
                <a:ea typeface="Consolas" pitchFamily="34" charset="-122"/>
                <a:cs typeface="Consolas" pitchFamily="34" charset="-120"/>
              </a:rPr>
              <a:t>sudo apt update</a:t>
            </a:r>
            <a:endParaRPr lang="en-US" sz="1600" dirty="0"/>
          </a:p>
        </p:txBody>
      </p:sp>
      <p:sp>
        <p:nvSpPr>
          <p:cNvPr id="9" name="Text 6"/>
          <p:cNvSpPr/>
          <p:nvPr/>
        </p:nvSpPr>
        <p:spPr>
          <a:xfrm>
            <a:off x="737711" y="6701671"/>
            <a:ext cx="13154977" cy="295037"/>
          </a:xfrm>
          <a:prstGeom prst="rect">
            <a:avLst/>
          </a:prstGeom>
          <a:noFill/>
          <a:ln/>
        </p:spPr>
        <p:txBody>
          <a:bodyPr wrap="none" lIns="0" tIns="0" rIns="0" bIns="0" rtlCol="0" anchor="t"/>
          <a:lstStyle/>
          <a:p>
            <a:pPr marL="1028700" lvl="2" indent="-342900" algn="l">
              <a:lnSpc>
                <a:spcPts val="2300"/>
              </a:lnSpc>
              <a:buSzPct val="100000"/>
              <a:buChar char="•"/>
            </a:pPr>
            <a:r>
              <a:rPr lang="en-US" sz="1600" dirty="0">
                <a:solidFill>
                  <a:srgbClr val="E0E4E6"/>
                </a:solidFill>
                <a:highlight>
                  <a:srgbClr val="004D36"/>
                </a:highlight>
                <a:latin typeface="Consolas" pitchFamily="34" charset="0"/>
                <a:ea typeface="Consolas" pitchFamily="34" charset="-122"/>
                <a:cs typeface="Consolas" pitchFamily="34" charset="-120"/>
              </a:rPr>
              <a:t>sudo apt upgrade</a:t>
            </a:r>
            <a:endParaRPr lang="en-US" sz="1600" dirty="0"/>
          </a:p>
        </p:txBody>
      </p:sp>
      <p:sp>
        <p:nvSpPr>
          <p:cNvPr id="10" name="Text 7"/>
          <p:cNvSpPr/>
          <p:nvPr/>
        </p:nvSpPr>
        <p:spPr>
          <a:xfrm>
            <a:off x="737711" y="7061240"/>
            <a:ext cx="13154977" cy="295037"/>
          </a:xfrm>
          <a:prstGeom prst="rect">
            <a:avLst/>
          </a:prstGeom>
          <a:noFill/>
          <a:ln/>
        </p:spPr>
        <p:txBody>
          <a:bodyPr wrap="none" lIns="0" tIns="0" rIns="0" bIns="0" rtlCol="0" anchor="t"/>
          <a:lstStyle/>
          <a:p>
            <a:pPr marL="342900" indent="-342900" algn="l">
              <a:lnSpc>
                <a:spcPts val="2300"/>
              </a:lnSpc>
              <a:buSzPct val="100000"/>
              <a:buChar char="•"/>
            </a:pPr>
            <a:r>
              <a:rPr lang="en-US" sz="1600" b="1" dirty="0">
                <a:solidFill>
                  <a:srgbClr val="E0E4E6"/>
                </a:solidFill>
                <a:latin typeface="Barlow" pitchFamily="34" charset="0"/>
                <a:ea typeface="Barlow" pitchFamily="34" charset="-122"/>
                <a:cs typeface="Barlow" pitchFamily="34" charset="-120"/>
              </a:rPr>
              <a:t>Conclusión:</a:t>
            </a:r>
            <a:endParaRPr lang="en-US" sz="1600" dirty="0"/>
          </a:p>
        </p:txBody>
      </p:sp>
      <p:sp>
        <p:nvSpPr>
          <p:cNvPr id="11" name="Text 8"/>
          <p:cNvSpPr/>
          <p:nvPr/>
        </p:nvSpPr>
        <p:spPr>
          <a:xfrm>
            <a:off x="737711" y="7420808"/>
            <a:ext cx="13154977" cy="295037"/>
          </a:xfrm>
          <a:prstGeom prst="rect">
            <a:avLst/>
          </a:prstGeom>
          <a:noFill/>
          <a:ln/>
        </p:spPr>
        <p:txBody>
          <a:bodyPr wrap="none" lIns="0" tIns="0" rIns="0" bIns="0" rtlCol="0" anchor="t"/>
          <a:lstStyle/>
          <a:p>
            <a:pPr marL="685800" lvl="1" indent="-342900" algn="l">
              <a:lnSpc>
                <a:spcPts val="2300"/>
              </a:lnSpc>
              <a:buSzPct val="100000"/>
              <a:buChar char="•"/>
            </a:pPr>
            <a:r>
              <a:rPr lang="en-US" sz="1600" dirty="0">
                <a:solidFill>
                  <a:srgbClr val="E0E4E6"/>
                </a:solidFill>
                <a:latin typeface="Barlow" pitchFamily="34" charset="0"/>
                <a:ea typeface="Barlow" pitchFamily="34" charset="-122"/>
                <a:cs typeface="Barlow" pitchFamily="34" charset="-120"/>
              </a:rPr>
              <a:t>Las actualizaciones periódicas son fundamentales para mantener el sistema protegido de vulnerabilidades conocidas.</a:t>
            </a:r>
            <a:endParaRPr lang="en-US" sz="16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14630400" cy="3207425"/>
          </a:xfrm>
          <a:prstGeom prst="rect">
            <a:avLst/>
          </a:prstGeom>
        </p:spPr>
      </p:pic>
      <p:sp>
        <p:nvSpPr>
          <p:cNvPr id="3" name="Text 0"/>
          <p:cNvSpPr/>
          <p:nvPr/>
        </p:nvSpPr>
        <p:spPr>
          <a:xfrm>
            <a:off x="684252" y="3679269"/>
            <a:ext cx="5682258" cy="475178"/>
          </a:xfrm>
          <a:prstGeom prst="rect">
            <a:avLst/>
          </a:prstGeom>
          <a:noFill/>
          <a:ln/>
        </p:spPr>
        <p:txBody>
          <a:bodyPr wrap="none" lIns="0" tIns="0" rIns="0" bIns="0" rtlCol="0" anchor="t"/>
          <a:lstStyle/>
          <a:p>
            <a:pPr marL="0" indent="0" algn="l">
              <a:lnSpc>
                <a:spcPts val="3700"/>
              </a:lnSpc>
              <a:buNone/>
            </a:pPr>
            <a:r>
              <a:rPr lang="en-US" sz="3600" b="1" dirty="0">
                <a:solidFill>
                  <a:srgbClr val="F0FCFF"/>
                </a:solidFill>
                <a:latin typeface="Spline Sans Bold" pitchFamily="34" charset="0"/>
                <a:ea typeface="Spline Sans Bold" pitchFamily="34" charset="-122"/>
                <a:cs typeface="Spline Sans Bold" pitchFamily="34" charset="-120"/>
              </a:rPr>
              <a:t>Deshabilitar el Acceso SSH Root</a:t>
            </a:r>
            <a:endParaRPr lang="en-US" sz="3600" dirty="0"/>
          </a:p>
        </p:txBody>
      </p:sp>
      <p:sp>
        <p:nvSpPr>
          <p:cNvPr id="4" name="Text 1"/>
          <p:cNvSpPr/>
          <p:nvPr/>
        </p:nvSpPr>
        <p:spPr>
          <a:xfrm>
            <a:off x="684252" y="4411028"/>
            <a:ext cx="13261896" cy="273725"/>
          </a:xfrm>
          <a:prstGeom prst="rect">
            <a:avLst/>
          </a:prstGeom>
          <a:noFill/>
          <a:ln/>
        </p:spPr>
        <p:txBody>
          <a:bodyPr wrap="none" lIns="0" tIns="0" rIns="0" bIns="0" rtlCol="0" anchor="t"/>
          <a:lstStyle/>
          <a:p>
            <a:pPr marL="0" indent="0" algn="l">
              <a:lnSpc>
                <a:spcPts val="2150"/>
              </a:lnSpc>
              <a:buNone/>
            </a:pPr>
            <a:r>
              <a:rPr lang="en-US" sz="1600" dirty="0">
                <a:solidFill>
                  <a:srgbClr val="E0E4E6"/>
                </a:solidFill>
                <a:latin typeface="Barlow" pitchFamily="34" charset="0"/>
                <a:ea typeface="Barlow" pitchFamily="34" charset="-122"/>
                <a:cs typeface="Barlow" pitchFamily="34" charset="-120"/>
              </a:rPr>
              <a:t>Se modificó la configuración del archivo </a:t>
            </a:r>
            <a:r>
              <a:rPr lang="en-US" sz="1600" b="1" dirty="0">
                <a:solidFill>
                  <a:srgbClr val="E0E4E6"/>
                </a:solidFill>
                <a:latin typeface="Barlow" pitchFamily="34" charset="0"/>
                <a:ea typeface="Barlow" pitchFamily="34" charset="-122"/>
                <a:cs typeface="Barlow" pitchFamily="34" charset="-120"/>
              </a:rPr>
              <a:t>sshd_config</a:t>
            </a:r>
            <a:r>
              <a:rPr lang="en-US" sz="1600" dirty="0">
                <a:solidFill>
                  <a:srgbClr val="E0E4E6"/>
                </a:solidFill>
                <a:latin typeface="Barlow" pitchFamily="34" charset="0"/>
                <a:ea typeface="Barlow" pitchFamily="34" charset="-122"/>
                <a:cs typeface="Barlow" pitchFamily="34" charset="-120"/>
              </a:rPr>
              <a:t> para deshabilitar el acceso remoto de </a:t>
            </a:r>
            <a:r>
              <a:rPr lang="en-US" sz="1600" b="1" dirty="0">
                <a:solidFill>
                  <a:srgbClr val="E0E4E6"/>
                </a:solidFill>
                <a:latin typeface="Barlow" pitchFamily="34" charset="0"/>
                <a:ea typeface="Barlow" pitchFamily="34" charset="-122"/>
                <a:cs typeface="Barlow" pitchFamily="34" charset="-120"/>
              </a:rPr>
              <a:t>root</a:t>
            </a:r>
            <a:r>
              <a:rPr lang="en-US" sz="1600" dirty="0">
                <a:solidFill>
                  <a:srgbClr val="E0E4E6"/>
                </a:solidFill>
                <a:latin typeface="Barlow" pitchFamily="34" charset="0"/>
                <a:ea typeface="Barlow" pitchFamily="34" charset="-122"/>
                <a:cs typeface="Barlow" pitchFamily="34" charset="-120"/>
              </a:rPr>
              <a:t>.</a:t>
            </a:r>
            <a:endParaRPr lang="en-US" sz="1600" dirty="0"/>
          </a:p>
        </p:txBody>
      </p:sp>
      <p:sp>
        <p:nvSpPr>
          <p:cNvPr id="5" name="Text 2"/>
          <p:cNvSpPr/>
          <p:nvPr/>
        </p:nvSpPr>
        <p:spPr>
          <a:xfrm>
            <a:off x="684252" y="4941332"/>
            <a:ext cx="3549253" cy="285155"/>
          </a:xfrm>
          <a:prstGeom prst="rect">
            <a:avLst/>
          </a:prstGeom>
          <a:noFill/>
          <a:ln/>
        </p:spPr>
        <p:txBody>
          <a:bodyPr wrap="none" lIns="0" tIns="0" rIns="0" bIns="0" rtlCol="0" anchor="t"/>
          <a:lstStyle/>
          <a:p>
            <a:pPr marL="0" indent="0" algn="l">
              <a:lnSpc>
                <a:spcPts val="2200"/>
              </a:lnSpc>
              <a:buNone/>
            </a:pPr>
            <a:r>
              <a:rPr lang="en-US" sz="2000" b="1" dirty="0">
                <a:solidFill>
                  <a:srgbClr val="F0FCFF"/>
                </a:solidFill>
                <a:latin typeface="Spline Sans Bold" pitchFamily="34" charset="0"/>
                <a:ea typeface="Spline Sans Bold" pitchFamily="34" charset="-122"/>
                <a:cs typeface="Spline Sans Bold" pitchFamily="34" charset="-120"/>
              </a:rPr>
              <a:t>Configuración de Seguridad SSH:</a:t>
            </a:r>
            <a:endParaRPr lang="en-US" sz="2000" dirty="0"/>
          </a:p>
        </p:txBody>
      </p:sp>
      <p:sp>
        <p:nvSpPr>
          <p:cNvPr id="6" name="Text 3"/>
          <p:cNvSpPr/>
          <p:nvPr/>
        </p:nvSpPr>
        <p:spPr>
          <a:xfrm>
            <a:off x="684252" y="5483066"/>
            <a:ext cx="13261896" cy="273725"/>
          </a:xfrm>
          <a:prstGeom prst="rect">
            <a:avLst/>
          </a:prstGeom>
          <a:noFill/>
          <a:ln/>
        </p:spPr>
        <p:txBody>
          <a:bodyPr wrap="none" lIns="0" tIns="0" rIns="0" bIns="0" rtlCol="0" anchor="t"/>
          <a:lstStyle/>
          <a:p>
            <a:pPr marL="342900" indent="-342900" algn="l">
              <a:lnSpc>
                <a:spcPts val="2150"/>
              </a:lnSpc>
              <a:buSzPct val="100000"/>
              <a:buChar char="•"/>
            </a:pPr>
            <a:r>
              <a:rPr lang="en-US" sz="1600" b="1" dirty="0">
                <a:solidFill>
                  <a:srgbClr val="E0E4E6"/>
                </a:solidFill>
                <a:latin typeface="Barlow" pitchFamily="34" charset="0"/>
                <a:ea typeface="Barlow" pitchFamily="34" charset="-122"/>
                <a:cs typeface="Barlow" pitchFamily="34" charset="-120"/>
              </a:rPr>
              <a:t>Puerto SSH</a:t>
            </a:r>
            <a:r>
              <a:rPr lang="en-US" sz="1600" dirty="0">
                <a:solidFill>
                  <a:srgbClr val="E0E4E6"/>
                </a:solidFill>
                <a:latin typeface="Barlow" pitchFamily="34" charset="0"/>
                <a:ea typeface="Barlow" pitchFamily="34" charset="-122"/>
                <a:cs typeface="Barlow" pitchFamily="34" charset="-120"/>
              </a:rPr>
              <a:t>: Cambiado a </a:t>
            </a:r>
            <a:r>
              <a:rPr lang="en-US" sz="1600" b="1" dirty="0">
                <a:solidFill>
                  <a:srgbClr val="E0E4E6"/>
                </a:solidFill>
                <a:latin typeface="Barlow" pitchFamily="34" charset="0"/>
                <a:ea typeface="Barlow" pitchFamily="34" charset="-122"/>
                <a:cs typeface="Barlow" pitchFamily="34" charset="-120"/>
              </a:rPr>
              <a:t>2200</a:t>
            </a:r>
            <a:r>
              <a:rPr lang="en-US" sz="1600" dirty="0">
                <a:solidFill>
                  <a:srgbClr val="E0E4E6"/>
                </a:solidFill>
                <a:latin typeface="Barlow" pitchFamily="34" charset="0"/>
                <a:ea typeface="Barlow" pitchFamily="34" charset="-122"/>
                <a:cs typeface="Barlow" pitchFamily="34" charset="-120"/>
              </a:rPr>
              <a:t> para reducir ataques automatizados.</a:t>
            </a:r>
            <a:endParaRPr lang="en-US" sz="1600" dirty="0"/>
          </a:p>
        </p:txBody>
      </p:sp>
      <p:sp>
        <p:nvSpPr>
          <p:cNvPr id="7" name="Text 4"/>
          <p:cNvSpPr/>
          <p:nvPr/>
        </p:nvSpPr>
        <p:spPr>
          <a:xfrm>
            <a:off x="684252" y="5816560"/>
            <a:ext cx="13261896" cy="273725"/>
          </a:xfrm>
          <a:prstGeom prst="rect">
            <a:avLst/>
          </a:prstGeom>
          <a:noFill/>
          <a:ln/>
        </p:spPr>
        <p:txBody>
          <a:bodyPr wrap="none" lIns="0" tIns="0" rIns="0" bIns="0" rtlCol="0" anchor="t"/>
          <a:lstStyle/>
          <a:p>
            <a:pPr marL="342900" indent="-342900" algn="l">
              <a:lnSpc>
                <a:spcPts val="2150"/>
              </a:lnSpc>
              <a:buSzPct val="100000"/>
              <a:buChar char="•"/>
            </a:pPr>
            <a:r>
              <a:rPr lang="en-US" sz="1600" b="1" dirty="0">
                <a:solidFill>
                  <a:srgbClr val="E0E4E6"/>
                </a:solidFill>
                <a:latin typeface="Barlow" pitchFamily="34" charset="0"/>
                <a:ea typeface="Barlow" pitchFamily="34" charset="-122"/>
                <a:cs typeface="Barlow" pitchFamily="34" charset="-120"/>
              </a:rPr>
              <a:t>Acceso root</a:t>
            </a:r>
            <a:r>
              <a:rPr lang="en-US" sz="1600" dirty="0">
                <a:solidFill>
                  <a:srgbClr val="E0E4E6"/>
                </a:solidFill>
                <a:latin typeface="Barlow" pitchFamily="34" charset="0"/>
                <a:ea typeface="Barlow" pitchFamily="34" charset="-122"/>
                <a:cs typeface="Barlow" pitchFamily="34" charset="-120"/>
              </a:rPr>
              <a:t>: Deshabilitado (</a:t>
            </a:r>
            <a:r>
              <a:rPr lang="en-US" sz="1600" dirty="0">
                <a:solidFill>
                  <a:srgbClr val="E0E4E6"/>
                </a:solidFill>
                <a:highlight>
                  <a:srgbClr val="004D36"/>
                </a:highlight>
                <a:latin typeface="Consolas" pitchFamily="34" charset="0"/>
                <a:ea typeface="Consolas" pitchFamily="34" charset="-122"/>
                <a:cs typeface="Consolas" pitchFamily="34" charset="-120"/>
              </a:rPr>
              <a:t>PermitRootLogin no</a:t>
            </a:r>
            <a:r>
              <a:rPr lang="en-US" sz="1600" dirty="0">
                <a:solidFill>
                  <a:srgbClr val="E0E4E6"/>
                </a:solidFill>
                <a:latin typeface="Barlow" pitchFamily="34" charset="0"/>
                <a:ea typeface="Barlow" pitchFamily="34" charset="-122"/>
                <a:cs typeface="Barlow" pitchFamily="34" charset="-120"/>
              </a:rPr>
              <a:t>).</a:t>
            </a:r>
            <a:endParaRPr lang="en-US" sz="1600" dirty="0"/>
          </a:p>
        </p:txBody>
      </p:sp>
      <p:sp>
        <p:nvSpPr>
          <p:cNvPr id="8" name="Text 5"/>
          <p:cNvSpPr/>
          <p:nvPr/>
        </p:nvSpPr>
        <p:spPr>
          <a:xfrm>
            <a:off x="684252" y="6150054"/>
            <a:ext cx="13261896" cy="273725"/>
          </a:xfrm>
          <a:prstGeom prst="rect">
            <a:avLst/>
          </a:prstGeom>
          <a:noFill/>
          <a:ln/>
        </p:spPr>
        <p:txBody>
          <a:bodyPr wrap="none" lIns="0" tIns="0" rIns="0" bIns="0" rtlCol="0" anchor="t"/>
          <a:lstStyle/>
          <a:p>
            <a:pPr marL="342900" indent="-342900" algn="l">
              <a:lnSpc>
                <a:spcPts val="2150"/>
              </a:lnSpc>
              <a:buSzPct val="100000"/>
              <a:buChar char="•"/>
            </a:pPr>
            <a:r>
              <a:rPr lang="en-US" sz="1600" b="1" dirty="0">
                <a:solidFill>
                  <a:srgbClr val="E0E4E6"/>
                </a:solidFill>
                <a:latin typeface="Barlow" pitchFamily="34" charset="0"/>
                <a:ea typeface="Barlow" pitchFamily="34" charset="-122"/>
                <a:cs typeface="Barlow" pitchFamily="34" charset="-120"/>
              </a:rPr>
              <a:t>Autenticación</a:t>
            </a:r>
            <a:r>
              <a:rPr lang="en-US" sz="1600" dirty="0">
                <a:solidFill>
                  <a:srgbClr val="E0E4E6"/>
                </a:solidFill>
                <a:latin typeface="Barlow" pitchFamily="34" charset="0"/>
                <a:ea typeface="Barlow" pitchFamily="34" charset="-122"/>
                <a:cs typeface="Barlow" pitchFamily="34" charset="-120"/>
              </a:rPr>
              <a:t>: Deshabilitada por contraseña (</a:t>
            </a:r>
            <a:r>
              <a:rPr lang="en-US" sz="1600" dirty="0">
                <a:solidFill>
                  <a:srgbClr val="E0E4E6"/>
                </a:solidFill>
                <a:highlight>
                  <a:srgbClr val="004D36"/>
                </a:highlight>
                <a:latin typeface="Consolas" pitchFamily="34" charset="0"/>
                <a:ea typeface="Consolas" pitchFamily="34" charset="-122"/>
                <a:cs typeface="Consolas" pitchFamily="34" charset="-120"/>
              </a:rPr>
              <a:t>PasswordAuthentication no</a:t>
            </a:r>
            <a:r>
              <a:rPr lang="en-US" sz="1600" dirty="0">
                <a:solidFill>
                  <a:srgbClr val="E0E4E6"/>
                </a:solidFill>
                <a:latin typeface="Barlow" pitchFamily="34" charset="0"/>
                <a:ea typeface="Barlow" pitchFamily="34" charset="-122"/>
                <a:cs typeface="Barlow" pitchFamily="34" charset="-120"/>
              </a:rPr>
              <a:t>), solo con claves públicas.</a:t>
            </a:r>
            <a:endParaRPr lang="en-US" sz="1600" dirty="0"/>
          </a:p>
        </p:txBody>
      </p:sp>
      <p:sp>
        <p:nvSpPr>
          <p:cNvPr id="9" name="Text 6"/>
          <p:cNvSpPr/>
          <p:nvPr/>
        </p:nvSpPr>
        <p:spPr>
          <a:xfrm>
            <a:off x="684252" y="6483548"/>
            <a:ext cx="13261896" cy="273725"/>
          </a:xfrm>
          <a:prstGeom prst="rect">
            <a:avLst/>
          </a:prstGeom>
          <a:noFill/>
          <a:ln/>
        </p:spPr>
        <p:txBody>
          <a:bodyPr wrap="none" lIns="0" tIns="0" rIns="0" bIns="0" rtlCol="0" anchor="t"/>
          <a:lstStyle/>
          <a:p>
            <a:pPr marL="342900" indent="-342900" algn="l">
              <a:lnSpc>
                <a:spcPts val="2150"/>
              </a:lnSpc>
              <a:buSzPct val="100000"/>
              <a:buChar char="•"/>
            </a:pPr>
            <a:r>
              <a:rPr lang="en-US" sz="1600" b="1" dirty="0">
                <a:solidFill>
                  <a:srgbClr val="E0E4E6"/>
                </a:solidFill>
                <a:latin typeface="Barlow" pitchFamily="34" charset="0"/>
                <a:ea typeface="Barlow" pitchFamily="34" charset="-122"/>
                <a:cs typeface="Barlow" pitchFamily="34" charset="-120"/>
              </a:rPr>
              <a:t>Autenticación de clave pública</a:t>
            </a:r>
            <a:r>
              <a:rPr lang="en-US" sz="1600" dirty="0">
                <a:solidFill>
                  <a:srgbClr val="E0E4E6"/>
                </a:solidFill>
                <a:latin typeface="Barlow" pitchFamily="34" charset="0"/>
                <a:ea typeface="Barlow" pitchFamily="34" charset="-122"/>
                <a:cs typeface="Barlow" pitchFamily="34" charset="-120"/>
              </a:rPr>
              <a:t>: Activada (</a:t>
            </a:r>
            <a:r>
              <a:rPr lang="en-US" sz="1600" dirty="0">
                <a:solidFill>
                  <a:srgbClr val="E0E4E6"/>
                </a:solidFill>
                <a:highlight>
                  <a:srgbClr val="004D36"/>
                </a:highlight>
                <a:latin typeface="Consolas" pitchFamily="34" charset="0"/>
                <a:ea typeface="Consolas" pitchFamily="34" charset="-122"/>
                <a:cs typeface="Consolas" pitchFamily="34" charset="-120"/>
              </a:rPr>
              <a:t>PubkeyAuthentication yes</a:t>
            </a:r>
            <a:r>
              <a:rPr lang="en-US" sz="1600" dirty="0">
                <a:solidFill>
                  <a:srgbClr val="E0E4E6"/>
                </a:solidFill>
                <a:latin typeface="Barlow" pitchFamily="34" charset="0"/>
                <a:ea typeface="Barlow" pitchFamily="34" charset="-122"/>
                <a:cs typeface="Barlow" pitchFamily="34" charset="-120"/>
              </a:rPr>
              <a:t>).</a:t>
            </a:r>
            <a:endParaRPr lang="en-US" sz="1600" dirty="0"/>
          </a:p>
        </p:txBody>
      </p:sp>
      <p:sp>
        <p:nvSpPr>
          <p:cNvPr id="10" name="Text 7"/>
          <p:cNvSpPr/>
          <p:nvPr/>
        </p:nvSpPr>
        <p:spPr>
          <a:xfrm>
            <a:off x="684252" y="6817043"/>
            <a:ext cx="13261896" cy="273725"/>
          </a:xfrm>
          <a:prstGeom prst="rect">
            <a:avLst/>
          </a:prstGeom>
          <a:noFill/>
          <a:ln/>
        </p:spPr>
        <p:txBody>
          <a:bodyPr wrap="none" lIns="0" tIns="0" rIns="0" bIns="0" rtlCol="0" anchor="t"/>
          <a:lstStyle/>
          <a:p>
            <a:pPr marL="342900" indent="-342900" algn="l">
              <a:lnSpc>
                <a:spcPts val="2150"/>
              </a:lnSpc>
              <a:buSzPct val="100000"/>
              <a:buChar char="•"/>
            </a:pPr>
            <a:r>
              <a:rPr lang="en-US" sz="1600" b="1" dirty="0">
                <a:solidFill>
                  <a:srgbClr val="E0E4E6"/>
                </a:solidFill>
                <a:latin typeface="Barlow" pitchFamily="34" charset="0"/>
                <a:ea typeface="Barlow" pitchFamily="34" charset="-122"/>
                <a:cs typeface="Barlow" pitchFamily="34" charset="-120"/>
              </a:rPr>
              <a:t>Intentos de autenticación</a:t>
            </a:r>
            <a:r>
              <a:rPr lang="en-US" sz="1600" dirty="0">
                <a:solidFill>
                  <a:srgbClr val="E0E4E6"/>
                </a:solidFill>
                <a:latin typeface="Barlow" pitchFamily="34" charset="0"/>
                <a:ea typeface="Barlow" pitchFamily="34" charset="-122"/>
                <a:cs typeface="Barlow" pitchFamily="34" charset="-120"/>
              </a:rPr>
              <a:t>: Limitados a </a:t>
            </a:r>
            <a:r>
              <a:rPr lang="en-US" sz="1600" b="1" dirty="0">
                <a:solidFill>
                  <a:srgbClr val="E0E4E6"/>
                </a:solidFill>
                <a:latin typeface="Barlow" pitchFamily="34" charset="0"/>
                <a:ea typeface="Barlow" pitchFamily="34" charset="-122"/>
                <a:cs typeface="Barlow" pitchFamily="34" charset="-120"/>
              </a:rPr>
              <a:t>3</a:t>
            </a:r>
            <a:r>
              <a:rPr lang="en-US" sz="1600" dirty="0">
                <a:solidFill>
                  <a:srgbClr val="E0E4E6"/>
                </a:solidFill>
                <a:latin typeface="Barlow" pitchFamily="34" charset="0"/>
                <a:ea typeface="Barlow" pitchFamily="34" charset="-122"/>
                <a:cs typeface="Barlow" pitchFamily="34" charset="-120"/>
              </a:rPr>
              <a:t> intentos fallidos (</a:t>
            </a:r>
            <a:r>
              <a:rPr lang="en-US" sz="1600" dirty="0">
                <a:solidFill>
                  <a:srgbClr val="E0E4E6"/>
                </a:solidFill>
                <a:highlight>
                  <a:srgbClr val="004D36"/>
                </a:highlight>
                <a:latin typeface="Consolas" pitchFamily="34" charset="0"/>
                <a:ea typeface="Consolas" pitchFamily="34" charset="-122"/>
                <a:cs typeface="Consolas" pitchFamily="34" charset="-120"/>
              </a:rPr>
              <a:t>MaxAuthTries 3</a:t>
            </a:r>
            <a:r>
              <a:rPr lang="en-US" sz="1600" dirty="0">
                <a:solidFill>
                  <a:srgbClr val="E0E4E6"/>
                </a:solidFill>
                <a:latin typeface="Barlow" pitchFamily="34" charset="0"/>
                <a:ea typeface="Barlow" pitchFamily="34" charset="-122"/>
                <a:cs typeface="Barlow" pitchFamily="34" charset="-120"/>
              </a:rPr>
              <a:t>).</a:t>
            </a:r>
            <a:endParaRPr lang="en-US" sz="1600" dirty="0"/>
          </a:p>
        </p:txBody>
      </p:sp>
      <p:sp>
        <p:nvSpPr>
          <p:cNvPr id="11" name="Text 8"/>
          <p:cNvSpPr/>
          <p:nvPr/>
        </p:nvSpPr>
        <p:spPr>
          <a:xfrm>
            <a:off x="684252" y="7150537"/>
            <a:ext cx="13261896" cy="273725"/>
          </a:xfrm>
          <a:prstGeom prst="rect">
            <a:avLst/>
          </a:prstGeom>
          <a:noFill/>
          <a:ln/>
        </p:spPr>
        <p:txBody>
          <a:bodyPr wrap="none" lIns="0" tIns="0" rIns="0" bIns="0" rtlCol="0" anchor="t"/>
          <a:lstStyle/>
          <a:p>
            <a:pPr marL="342900" indent="-342900" algn="l">
              <a:lnSpc>
                <a:spcPts val="2150"/>
              </a:lnSpc>
              <a:buSzPct val="100000"/>
              <a:buChar char="•"/>
            </a:pPr>
            <a:r>
              <a:rPr lang="en-US" sz="1600" b="1" dirty="0">
                <a:solidFill>
                  <a:srgbClr val="E0E4E6"/>
                </a:solidFill>
                <a:latin typeface="Barlow" pitchFamily="34" charset="0"/>
                <a:ea typeface="Barlow" pitchFamily="34" charset="-122"/>
                <a:cs typeface="Barlow" pitchFamily="34" charset="-120"/>
              </a:rPr>
              <a:t>Sesiones SSH</a:t>
            </a:r>
            <a:r>
              <a:rPr lang="en-US" sz="1600" dirty="0">
                <a:solidFill>
                  <a:srgbClr val="E0E4E6"/>
                </a:solidFill>
                <a:latin typeface="Barlow" pitchFamily="34" charset="0"/>
                <a:ea typeface="Barlow" pitchFamily="34" charset="-122"/>
                <a:cs typeface="Barlow" pitchFamily="34" charset="-120"/>
              </a:rPr>
              <a:t>: Limitadas a </a:t>
            </a:r>
            <a:r>
              <a:rPr lang="en-US" sz="1600" b="1" dirty="0">
                <a:solidFill>
                  <a:srgbClr val="E0E4E6"/>
                </a:solidFill>
                <a:latin typeface="Barlow" pitchFamily="34" charset="0"/>
                <a:ea typeface="Barlow" pitchFamily="34" charset="-122"/>
                <a:cs typeface="Barlow" pitchFamily="34" charset="-120"/>
              </a:rPr>
              <a:t>2</a:t>
            </a:r>
            <a:r>
              <a:rPr lang="en-US" sz="1600" dirty="0">
                <a:solidFill>
                  <a:srgbClr val="E0E4E6"/>
                </a:solidFill>
                <a:latin typeface="Barlow" pitchFamily="34" charset="0"/>
                <a:ea typeface="Barlow" pitchFamily="34" charset="-122"/>
                <a:cs typeface="Barlow" pitchFamily="34" charset="-120"/>
              </a:rPr>
              <a:t> por usuario (</a:t>
            </a:r>
            <a:r>
              <a:rPr lang="en-US" sz="1600" dirty="0">
                <a:solidFill>
                  <a:srgbClr val="E0E4E6"/>
                </a:solidFill>
                <a:highlight>
                  <a:srgbClr val="004D36"/>
                </a:highlight>
                <a:latin typeface="Consolas" pitchFamily="34" charset="0"/>
                <a:ea typeface="Consolas" pitchFamily="34" charset="-122"/>
                <a:cs typeface="Consolas" pitchFamily="34" charset="-120"/>
              </a:rPr>
              <a:t>MaxSessions 2</a:t>
            </a:r>
            <a:r>
              <a:rPr lang="en-US" sz="1600" dirty="0">
                <a:solidFill>
                  <a:srgbClr val="E0E4E6"/>
                </a:solidFill>
                <a:latin typeface="Barlow" pitchFamily="34" charset="0"/>
                <a:ea typeface="Barlow" pitchFamily="34" charset="-122"/>
                <a:cs typeface="Barlow" pitchFamily="34" charset="-120"/>
              </a:rPr>
              <a:t>).</a:t>
            </a:r>
            <a:endParaRPr lang="en-US" sz="1600" dirty="0"/>
          </a:p>
        </p:txBody>
      </p:sp>
      <p:sp>
        <p:nvSpPr>
          <p:cNvPr id="12" name="Text 9"/>
          <p:cNvSpPr/>
          <p:nvPr/>
        </p:nvSpPr>
        <p:spPr>
          <a:xfrm>
            <a:off x="684252" y="7484031"/>
            <a:ext cx="13261896" cy="273725"/>
          </a:xfrm>
          <a:prstGeom prst="rect">
            <a:avLst/>
          </a:prstGeom>
          <a:noFill/>
          <a:ln/>
        </p:spPr>
        <p:txBody>
          <a:bodyPr wrap="none" lIns="0" tIns="0" rIns="0" bIns="0" rtlCol="0" anchor="t"/>
          <a:lstStyle/>
          <a:p>
            <a:pPr marL="342900" indent="-342900" algn="l">
              <a:lnSpc>
                <a:spcPts val="2150"/>
              </a:lnSpc>
              <a:buSzPct val="100000"/>
              <a:buChar char="•"/>
            </a:pPr>
            <a:r>
              <a:rPr lang="en-US" sz="1600" b="1" dirty="0">
                <a:solidFill>
                  <a:srgbClr val="E0E4E6"/>
                </a:solidFill>
                <a:latin typeface="Barlow" pitchFamily="34" charset="0"/>
                <a:ea typeface="Barlow" pitchFamily="34" charset="-122"/>
                <a:cs typeface="Barlow" pitchFamily="34" charset="-120"/>
              </a:rPr>
              <a:t>Reenvío X11</a:t>
            </a:r>
            <a:r>
              <a:rPr lang="en-US" sz="1600" dirty="0">
                <a:solidFill>
                  <a:srgbClr val="E0E4E6"/>
                </a:solidFill>
                <a:latin typeface="Barlow" pitchFamily="34" charset="0"/>
                <a:ea typeface="Barlow" pitchFamily="34" charset="-122"/>
                <a:cs typeface="Barlow" pitchFamily="34" charset="-120"/>
              </a:rPr>
              <a:t>: Deshabilitado (</a:t>
            </a:r>
            <a:r>
              <a:rPr lang="en-US" sz="1600" dirty="0">
                <a:solidFill>
                  <a:srgbClr val="E0E4E6"/>
                </a:solidFill>
                <a:highlight>
                  <a:srgbClr val="004D36"/>
                </a:highlight>
                <a:latin typeface="Consolas" pitchFamily="34" charset="0"/>
                <a:ea typeface="Consolas" pitchFamily="34" charset="-122"/>
                <a:cs typeface="Consolas" pitchFamily="34" charset="-120"/>
              </a:rPr>
              <a:t>X11Forwarding no</a:t>
            </a:r>
            <a:r>
              <a:rPr lang="en-US" sz="1600" dirty="0">
                <a:solidFill>
                  <a:srgbClr val="E0E4E6"/>
                </a:solidFill>
                <a:latin typeface="Barlow" pitchFamily="34" charset="0"/>
                <a:ea typeface="Barlow" pitchFamily="34" charset="-122"/>
                <a:cs typeface="Barlow" pitchFamily="34" charset="-120"/>
              </a:rPr>
              <a:t>).</a:t>
            </a:r>
            <a:endParaRPr lang="en-US" sz="16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14630400" cy="2859524"/>
          </a:xfrm>
          <a:prstGeom prst="rect">
            <a:avLst/>
          </a:prstGeom>
        </p:spPr>
      </p:pic>
      <p:sp>
        <p:nvSpPr>
          <p:cNvPr id="3" name="Text 0"/>
          <p:cNvSpPr/>
          <p:nvPr/>
        </p:nvSpPr>
        <p:spPr>
          <a:xfrm>
            <a:off x="609957" y="3385423"/>
            <a:ext cx="4105989" cy="423624"/>
          </a:xfrm>
          <a:prstGeom prst="rect">
            <a:avLst/>
          </a:prstGeom>
          <a:noFill/>
          <a:ln/>
        </p:spPr>
        <p:txBody>
          <a:bodyPr wrap="none" lIns="0" tIns="0" rIns="0" bIns="0" rtlCol="0" anchor="t"/>
          <a:lstStyle/>
          <a:p>
            <a:pPr marL="0" indent="0" algn="l">
              <a:lnSpc>
                <a:spcPts val="3300"/>
              </a:lnSpc>
              <a:buNone/>
            </a:pPr>
            <a:r>
              <a:rPr lang="en-US" sz="2650" b="1" dirty="0">
                <a:solidFill>
                  <a:srgbClr val="F0FCFF"/>
                </a:solidFill>
                <a:latin typeface="Spline Sans Bold" pitchFamily="34" charset="0"/>
                <a:ea typeface="Spline Sans Bold" pitchFamily="34" charset="-122"/>
                <a:cs typeface="Spline Sans Bold" pitchFamily="34" charset="-120"/>
              </a:rPr>
              <a:t> Configuración de VSFTPD</a:t>
            </a:r>
            <a:endParaRPr lang="en-US" sz="2650" dirty="0"/>
          </a:p>
        </p:txBody>
      </p:sp>
      <p:sp>
        <p:nvSpPr>
          <p:cNvPr id="4" name="Text 1"/>
          <p:cNvSpPr/>
          <p:nvPr/>
        </p:nvSpPr>
        <p:spPr>
          <a:xfrm>
            <a:off x="609957" y="4037767"/>
            <a:ext cx="13410486" cy="243959"/>
          </a:xfrm>
          <a:prstGeom prst="rect">
            <a:avLst/>
          </a:prstGeom>
          <a:noFill/>
          <a:ln/>
        </p:spPr>
        <p:txBody>
          <a:bodyPr wrap="none" lIns="0" tIns="0" rIns="0" bIns="0" rtlCol="0" anchor="t"/>
          <a:lstStyle/>
          <a:p>
            <a:pPr marL="0" indent="0" algn="l">
              <a:lnSpc>
                <a:spcPts val="1900"/>
              </a:lnSpc>
              <a:buNone/>
            </a:pPr>
            <a:r>
              <a:rPr lang="en-US" sz="1600" b="1" dirty="0">
                <a:solidFill>
                  <a:srgbClr val="E0E4E6"/>
                </a:solidFill>
                <a:latin typeface="Barlow" pitchFamily="34" charset="0"/>
                <a:ea typeface="Barlow" pitchFamily="34" charset="-122"/>
                <a:cs typeface="Barlow" pitchFamily="34" charset="-120"/>
              </a:rPr>
              <a:t>Configuración de VSFTPD:</a:t>
            </a:r>
            <a:endParaRPr lang="en-US" sz="1600" dirty="0"/>
          </a:p>
        </p:txBody>
      </p:sp>
      <p:sp>
        <p:nvSpPr>
          <p:cNvPr id="5" name="Text 2"/>
          <p:cNvSpPr/>
          <p:nvPr/>
        </p:nvSpPr>
        <p:spPr>
          <a:xfrm>
            <a:off x="609957" y="4453295"/>
            <a:ext cx="13410486" cy="243959"/>
          </a:xfrm>
          <a:prstGeom prst="rect">
            <a:avLst/>
          </a:prstGeom>
          <a:noFill/>
          <a:ln/>
        </p:spPr>
        <p:txBody>
          <a:bodyPr wrap="none" lIns="0" tIns="0" rIns="0" bIns="0" rtlCol="0" anchor="t"/>
          <a:lstStyle/>
          <a:p>
            <a:pPr marL="0" indent="0" algn="l">
              <a:lnSpc>
                <a:spcPts val="1900"/>
              </a:lnSpc>
              <a:buNone/>
            </a:pPr>
            <a:r>
              <a:rPr lang="en-US" sz="1600" dirty="0">
                <a:solidFill>
                  <a:srgbClr val="E0E4E6"/>
                </a:solidFill>
                <a:latin typeface="Barlow" pitchFamily="34" charset="0"/>
                <a:ea typeface="Barlow" pitchFamily="34" charset="-122"/>
                <a:cs typeface="Barlow" pitchFamily="34" charset="-120"/>
              </a:rPr>
              <a:t>Se realizaron cambios en la configuración del servidor FTP </a:t>
            </a:r>
            <a:r>
              <a:rPr lang="en-US" sz="1600" b="1" dirty="0">
                <a:solidFill>
                  <a:srgbClr val="E0E4E6"/>
                </a:solidFill>
                <a:latin typeface="Barlow" pitchFamily="34" charset="0"/>
                <a:ea typeface="Barlow" pitchFamily="34" charset="-122"/>
                <a:cs typeface="Barlow" pitchFamily="34" charset="-120"/>
              </a:rPr>
              <a:t>VSFTPD</a:t>
            </a:r>
            <a:r>
              <a:rPr lang="en-US" sz="1600" dirty="0">
                <a:solidFill>
                  <a:srgbClr val="E0E4E6"/>
                </a:solidFill>
                <a:latin typeface="Barlow" pitchFamily="34" charset="0"/>
                <a:ea typeface="Barlow" pitchFamily="34" charset="-122"/>
                <a:cs typeface="Barlow" pitchFamily="34" charset="-120"/>
              </a:rPr>
              <a:t> para reforzar la seguridad:</a:t>
            </a:r>
            <a:endParaRPr lang="en-US" sz="1600" dirty="0"/>
          </a:p>
        </p:txBody>
      </p:sp>
      <p:sp>
        <p:nvSpPr>
          <p:cNvPr id="6" name="Text 3"/>
          <p:cNvSpPr/>
          <p:nvPr/>
        </p:nvSpPr>
        <p:spPr>
          <a:xfrm>
            <a:off x="609957" y="4925973"/>
            <a:ext cx="3115747" cy="254198"/>
          </a:xfrm>
          <a:prstGeom prst="rect">
            <a:avLst/>
          </a:prstGeom>
          <a:noFill/>
          <a:ln/>
        </p:spPr>
        <p:txBody>
          <a:bodyPr wrap="none" lIns="0" tIns="0" rIns="0" bIns="0" rtlCol="0" anchor="t"/>
          <a:lstStyle/>
          <a:p>
            <a:pPr marL="0" indent="0" algn="l">
              <a:lnSpc>
                <a:spcPts val="2000"/>
              </a:lnSpc>
              <a:buNone/>
            </a:pPr>
            <a:r>
              <a:rPr lang="en-US" sz="2000" b="1" dirty="0">
                <a:solidFill>
                  <a:srgbClr val="F0FCFF"/>
                </a:solidFill>
                <a:latin typeface="Spline Sans Bold" pitchFamily="34" charset="0"/>
                <a:ea typeface="Spline Sans Bold" pitchFamily="34" charset="-122"/>
                <a:cs typeface="Spline Sans Bold" pitchFamily="34" charset="-120"/>
              </a:rPr>
              <a:t>Configuración de Seguridad FTP:</a:t>
            </a:r>
            <a:endParaRPr lang="en-US" sz="2000" dirty="0"/>
          </a:p>
        </p:txBody>
      </p:sp>
      <p:sp>
        <p:nvSpPr>
          <p:cNvPr id="7" name="Text 4"/>
          <p:cNvSpPr/>
          <p:nvPr/>
        </p:nvSpPr>
        <p:spPr>
          <a:xfrm>
            <a:off x="609957" y="5408890"/>
            <a:ext cx="13410486" cy="251579"/>
          </a:xfrm>
          <a:prstGeom prst="rect">
            <a:avLst/>
          </a:prstGeom>
          <a:noFill/>
          <a:ln/>
        </p:spPr>
        <p:txBody>
          <a:bodyPr wrap="none" lIns="0" tIns="0" rIns="0" bIns="0" rtlCol="0" anchor="t"/>
          <a:lstStyle/>
          <a:p>
            <a:pPr marL="1028700" lvl="2" indent="-342900" algn="l">
              <a:lnSpc>
                <a:spcPts val="1900"/>
              </a:lnSpc>
              <a:buSzPct val="100000"/>
              <a:buChar char="•"/>
            </a:pPr>
            <a:r>
              <a:rPr lang="en-US" sz="1600" b="1" dirty="0">
                <a:solidFill>
                  <a:srgbClr val="E0E4E6"/>
                </a:solidFill>
                <a:latin typeface="Barlow" pitchFamily="34" charset="0"/>
                <a:ea typeface="Barlow" pitchFamily="34" charset="-122"/>
                <a:cs typeface="Barlow" pitchFamily="34" charset="-120"/>
              </a:rPr>
              <a:t>Deshabilitar acceso anónimo:</a:t>
            </a:r>
            <a:r>
              <a:rPr lang="en-US" sz="1600" dirty="0">
                <a:solidFill>
                  <a:srgbClr val="E0E4E6"/>
                </a:solidFill>
                <a:latin typeface="Barlow" pitchFamily="34" charset="0"/>
                <a:ea typeface="Barlow" pitchFamily="34" charset="-122"/>
                <a:cs typeface="Barlow" pitchFamily="34" charset="-120"/>
              </a:rPr>
              <a:t> </a:t>
            </a:r>
            <a:r>
              <a:rPr lang="en-US" sz="1600" dirty="0">
                <a:solidFill>
                  <a:srgbClr val="E0E4E6"/>
                </a:solidFill>
                <a:highlight>
                  <a:srgbClr val="004D36"/>
                </a:highlight>
                <a:latin typeface="Consolas" pitchFamily="34" charset="0"/>
                <a:ea typeface="Consolas" pitchFamily="34" charset="-122"/>
                <a:cs typeface="Consolas" pitchFamily="34" charset="-120"/>
              </a:rPr>
              <a:t>anonymous_enable=NO</a:t>
            </a:r>
            <a:endParaRPr lang="en-US" sz="1600" dirty="0"/>
          </a:p>
        </p:txBody>
      </p:sp>
      <p:sp>
        <p:nvSpPr>
          <p:cNvPr id="8" name="Text 5"/>
          <p:cNvSpPr/>
          <p:nvPr/>
        </p:nvSpPr>
        <p:spPr>
          <a:xfrm>
            <a:off x="609957" y="5713809"/>
            <a:ext cx="13410486" cy="251579"/>
          </a:xfrm>
          <a:prstGeom prst="rect">
            <a:avLst/>
          </a:prstGeom>
          <a:noFill/>
          <a:ln/>
        </p:spPr>
        <p:txBody>
          <a:bodyPr wrap="none" lIns="0" tIns="0" rIns="0" bIns="0" rtlCol="0" anchor="t"/>
          <a:lstStyle/>
          <a:p>
            <a:pPr marL="1028700" lvl="2" indent="-342900" algn="l">
              <a:lnSpc>
                <a:spcPts val="1900"/>
              </a:lnSpc>
              <a:buSzPct val="100000"/>
              <a:buChar char="•"/>
            </a:pPr>
            <a:r>
              <a:rPr lang="en-US" sz="1600" b="1" dirty="0">
                <a:solidFill>
                  <a:srgbClr val="E0E4E6"/>
                </a:solidFill>
                <a:latin typeface="Barlow" pitchFamily="34" charset="0"/>
                <a:ea typeface="Barlow" pitchFamily="34" charset="-122"/>
                <a:cs typeface="Barlow" pitchFamily="34" charset="-120"/>
              </a:rPr>
              <a:t>Restringir escritura:</a:t>
            </a:r>
            <a:r>
              <a:rPr lang="en-US" sz="1600" dirty="0">
                <a:solidFill>
                  <a:srgbClr val="E0E4E6"/>
                </a:solidFill>
                <a:latin typeface="Barlow" pitchFamily="34" charset="0"/>
                <a:ea typeface="Barlow" pitchFamily="34" charset="-122"/>
                <a:cs typeface="Barlow" pitchFamily="34" charset="-120"/>
              </a:rPr>
              <a:t> </a:t>
            </a:r>
            <a:r>
              <a:rPr lang="en-US" sz="1600" dirty="0">
                <a:solidFill>
                  <a:srgbClr val="E0E4E6"/>
                </a:solidFill>
                <a:highlight>
                  <a:srgbClr val="004D36"/>
                </a:highlight>
                <a:latin typeface="Consolas" pitchFamily="34" charset="0"/>
                <a:ea typeface="Consolas" pitchFamily="34" charset="-122"/>
                <a:cs typeface="Consolas" pitchFamily="34" charset="-120"/>
              </a:rPr>
              <a:t>write_enable=NO</a:t>
            </a:r>
            <a:endParaRPr lang="en-US" sz="1600" dirty="0"/>
          </a:p>
        </p:txBody>
      </p:sp>
      <p:sp>
        <p:nvSpPr>
          <p:cNvPr id="9" name="Text 6"/>
          <p:cNvSpPr/>
          <p:nvPr/>
        </p:nvSpPr>
        <p:spPr>
          <a:xfrm>
            <a:off x="609957" y="6018728"/>
            <a:ext cx="13410486" cy="251579"/>
          </a:xfrm>
          <a:prstGeom prst="rect">
            <a:avLst/>
          </a:prstGeom>
          <a:noFill/>
          <a:ln/>
        </p:spPr>
        <p:txBody>
          <a:bodyPr wrap="none" lIns="0" tIns="0" rIns="0" bIns="0" rtlCol="0" anchor="t"/>
          <a:lstStyle/>
          <a:p>
            <a:pPr marL="1028700" lvl="2" indent="-342900" algn="l">
              <a:lnSpc>
                <a:spcPts val="1900"/>
              </a:lnSpc>
              <a:buSzPct val="100000"/>
              <a:buChar char="•"/>
            </a:pPr>
            <a:r>
              <a:rPr lang="en-US" sz="1600" b="1" dirty="0">
                <a:solidFill>
                  <a:srgbClr val="E0E4E6"/>
                </a:solidFill>
                <a:latin typeface="Barlow" pitchFamily="34" charset="0"/>
                <a:ea typeface="Barlow" pitchFamily="34" charset="-122"/>
                <a:cs typeface="Barlow" pitchFamily="34" charset="-120"/>
              </a:rPr>
              <a:t>Limitar acceso a usuarios locales:</a:t>
            </a:r>
            <a:r>
              <a:rPr lang="en-US" sz="1600" dirty="0">
                <a:solidFill>
                  <a:srgbClr val="E0E4E6"/>
                </a:solidFill>
                <a:latin typeface="Barlow" pitchFamily="34" charset="0"/>
                <a:ea typeface="Barlow" pitchFamily="34" charset="-122"/>
                <a:cs typeface="Barlow" pitchFamily="34" charset="-120"/>
              </a:rPr>
              <a:t> </a:t>
            </a:r>
            <a:r>
              <a:rPr lang="en-US" sz="1600" dirty="0">
                <a:solidFill>
                  <a:srgbClr val="E0E4E6"/>
                </a:solidFill>
                <a:highlight>
                  <a:srgbClr val="004D36"/>
                </a:highlight>
                <a:latin typeface="Consolas" pitchFamily="34" charset="0"/>
                <a:ea typeface="Consolas" pitchFamily="34" charset="-122"/>
                <a:cs typeface="Consolas" pitchFamily="34" charset="-120"/>
              </a:rPr>
              <a:t>local_enable=YES</a:t>
            </a:r>
            <a:endParaRPr lang="en-US" sz="1600" dirty="0"/>
          </a:p>
        </p:txBody>
      </p:sp>
      <p:sp>
        <p:nvSpPr>
          <p:cNvPr id="10" name="Text 7"/>
          <p:cNvSpPr/>
          <p:nvPr/>
        </p:nvSpPr>
        <p:spPr>
          <a:xfrm>
            <a:off x="609957" y="6323648"/>
            <a:ext cx="13410486" cy="251579"/>
          </a:xfrm>
          <a:prstGeom prst="rect">
            <a:avLst/>
          </a:prstGeom>
          <a:noFill/>
          <a:ln/>
        </p:spPr>
        <p:txBody>
          <a:bodyPr wrap="none" lIns="0" tIns="0" rIns="0" bIns="0" rtlCol="0" anchor="t"/>
          <a:lstStyle/>
          <a:p>
            <a:pPr marL="1028700" lvl="2" indent="-342900" algn="l">
              <a:lnSpc>
                <a:spcPts val="1900"/>
              </a:lnSpc>
              <a:buSzPct val="100000"/>
              <a:buChar char="•"/>
            </a:pPr>
            <a:r>
              <a:rPr lang="en-US" sz="1600" b="1" dirty="0">
                <a:solidFill>
                  <a:srgbClr val="E0E4E6"/>
                </a:solidFill>
                <a:latin typeface="Barlow" pitchFamily="34" charset="0"/>
                <a:ea typeface="Barlow" pitchFamily="34" charset="-122"/>
                <a:cs typeface="Barlow" pitchFamily="34" charset="-120"/>
              </a:rPr>
              <a:t>Activar conexiones seguras (SSL/TLS):</a:t>
            </a:r>
            <a:r>
              <a:rPr lang="en-US" sz="1600" dirty="0">
                <a:solidFill>
                  <a:srgbClr val="E0E4E6"/>
                </a:solidFill>
                <a:latin typeface="Barlow" pitchFamily="34" charset="0"/>
                <a:ea typeface="Barlow" pitchFamily="34" charset="-122"/>
                <a:cs typeface="Barlow" pitchFamily="34" charset="-120"/>
              </a:rPr>
              <a:t> </a:t>
            </a:r>
            <a:r>
              <a:rPr lang="en-US" sz="1600" dirty="0">
                <a:solidFill>
                  <a:srgbClr val="E0E4E6"/>
                </a:solidFill>
                <a:highlight>
                  <a:srgbClr val="004D36"/>
                </a:highlight>
                <a:latin typeface="Consolas" pitchFamily="34" charset="0"/>
                <a:ea typeface="Consolas" pitchFamily="34" charset="-122"/>
                <a:cs typeface="Consolas" pitchFamily="34" charset="-120"/>
              </a:rPr>
              <a:t>ssl_enable=YES</a:t>
            </a:r>
            <a:endParaRPr lang="en-US" sz="1600" dirty="0"/>
          </a:p>
        </p:txBody>
      </p:sp>
      <p:sp>
        <p:nvSpPr>
          <p:cNvPr id="11" name="Text 8"/>
          <p:cNvSpPr/>
          <p:nvPr/>
        </p:nvSpPr>
        <p:spPr>
          <a:xfrm>
            <a:off x="609957" y="6628567"/>
            <a:ext cx="13410486" cy="243959"/>
          </a:xfrm>
          <a:prstGeom prst="rect">
            <a:avLst/>
          </a:prstGeom>
          <a:noFill/>
          <a:ln/>
        </p:spPr>
        <p:txBody>
          <a:bodyPr wrap="none" lIns="0" tIns="0" rIns="0" bIns="0" rtlCol="0" anchor="t"/>
          <a:lstStyle/>
          <a:p>
            <a:pPr marL="1028700" lvl="2" indent="-342900" algn="l">
              <a:lnSpc>
                <a:spcPts val="1900"/>
              </a:lnSpc>
              <a:buSzPct val="100000"/>
              <a:buChar char="•"/>
            </a:pPr>
            <a:r>
              <a:rPr lang="en-US" sz="1600" b="1" dirty="0">
                <a:solidFill>
                  <a:srgbClr val="E0E4E6"/>
                </a:solidFill>
                <a:latin typeface="Barlow" pitchFamily="34" charset="0"/>
                <a:ea typeface="Barlow" pitchFamily="34" charset="-122"/>
                <a:cs typeface="Barlow" pitchFamily="34" charset="-120"/>
              </a:rPr>
              <a:t>Cambiar puerto de escucha:</a:t>
            </a:r>
            <a:r>
              <a:rPr lang="en-US" sz="1600" dirty="0">
                <a:solidFill>
                  <a:srgbClr val="E0E4E6"/>
                </a:solidFill>
                <a:latin typeface="Barlow" pitchFamily="34" charset="0"/>
                <a:ea typeface="Barlow" pitchFamily="34" charset="-122"/>
                <a:cs typeface="Barlow" pitchFamily="34" charset="-120"/>
              </a:rPr>
              <a:t> Se configuró el puerto a 2100 en lugar del predeterminado 21.</a:t>
            </a:r>
            <a:endParaRPr lang="en-US" sz="1600" dirty="0"/>
          </a:p>
        </p:txBody>
      </p:sp>
      <p:sp>
        <p:nvSpPr>
          <p:cNvPr id="12" name="Text 9"/>
          <p:cNvSpPr/>
          <p:nvPr/>
        </p:nvSpPr>
        <p:spPr>
          <a:xfrm>
            <a:off x="609957" y="7044095"/>
            <a:ext cx="13410486" cy="243959"/>
          </a:xfrm>
          <a:prstGeom prst="rect">
            <a:avLst/>
          </a:prstGeom>
          <a:noFill/>
          <a:ln/>
        </p:spPr>
        <p:txBody>
          <a:bodyPr wrap="none" lIns="0" tIns="0" rIns="0" bIns="0" rtlCol="0" anchor="t"/>
          <a:lstStyle/>
          <a:p>
            <a:pPr marL="0" indent="0" algn="l">
              <a:lnSpc>
                <a:spcPts val="1900"/>
              </a:lnSpc>
              <a:buNone/>
            </a:pPr>
            <a:r>
              <a:rPr lang="en-US" sz="1600" b="1" dirty="0">
                <a:solidFill>
                  <a:srgbClr val="E0E4E6"/>
                </a:solidFill>
                <a:latin typeface="Barlow" pitchFamily="34" charset="0"/>
                <a:ea typeface="Barlow" pitchFamily="34" charset="-122"/>
                <a:cs typeface="Barlow" pitchFamily="34" charset="-120"/>
              </a:rPr>
              <a:t>Conclusión:</a:t>
            </a:r>
            <a:endParaRPr lang="en-US" sz="1600" dirty="0"/>
          </a:p>
        </p:txBody>
      </p:sp>
      <p:sp>
        <p:nvSpPr>
          <p:cNvPr id="13" name="Text 10"/>
          <p:cNvSpPr/>
          <p:nvPr/>
        </p:nvSpPr>
        <p:spPr>
          <a:xfrm>
            <a:off x="609957" y="7459623"/>
            <a:ext cx="13410486" cy="769977"/>
          </a:xfrm>
          <a:prstGeom prst="rect">
            <a:avLst/>
          </a:prstGeom>
          <a:noFill/>
          <a:ln/>
        </p:spPr>
        <p:txBody>
          <a:bodyPr wrap="none" lIns="0" tIns="0" rIns="0" bIns="0" rtlCol="0" anchor="t"/>
          <a:lstStyle/>
          <a:p>
            <a:pPr marL="685800" lvl="1" indent="-342900" algn="l">
              <a:lnSpc>
                <a:spcPts val="1900"/>
              </a:lnSpc>
              <a:buSzPct val="100000"/>
              <a:buChar char="•"/>
            </a:pPr>
            <a:r>
              <a:rPr lang="en-US" sz="1600" dirty="0">
                <a:solidFill>
                  <a:srgbClr val="E0E4E6"/>
                </a:solidFill>
                <a:latin typeface="Barlow" pitchFamily="34" charset="0"/>
                <a:ea typeface="Barlow" pitchFamily="34" charset="-122"/>
                <a:cs typeface="Barlow" pitchFamily="34" charset="-120"/>
              </a:rPr>
              <a:t>La configuración adecuada de </a:t>
            </a:r>
            <a:r>
              <a:rPr lang="en-US" sz="1600" b="1" dirty="0">
                <a:solidFill>
                  <a:srgbClr val="E0E4E6"/>
                </a:solidFill>
                <a:latin typeface="Barlow" pitchFamily="34" charset="0"/>
                <a:ea typeface="Barlow" pitchFamily="34" charset="-122"/>
                <a:cs typeface="Barlow" pitchFamily="34" charset="-120"/>
              </a:rPr>
              <a:t>VSFTPD</a:t>
            </a:r>
            <a:r>
              <a:rPr lang="en-US" sz="1600" dirty="0">
                <a:solidFill>
                  <a:srgbClr val="E0E4E6"/>
                </a:solidFill>
                <a:latin typeface="Barlow" pitchFamily="34" charset="0"/>
                <a:ea typeface="Barlow" pitchFamily="34" charset="-122"/>
                <a:cs typeface="Barlow" pitchFamily="34" charset="-120"/>
              </a:rPr>
              <a:t> asegura que solo usuarios autenticados y locales puedan acceder al servidor FTP </a:t>
            </a:r>
          </a:p>
          <a:p>
            <a:pPr marL="342900" lvl="1" algn="l">
              <a:lnSpc>
                <a:spcPts val="1900"/>
              </a:lnSpc>
              <a:buSzPct val="100000"/>
            </a:pPr>
            <a:r>
              <a:rPr lang="en-US" sz="1600" dirty="0">
                <a:solidFill>
                  <a:srgbClr val="E0E4E6"/>
                </a:solidFill>
                <a:latin typeface="Barlow" pitchFamily="34" charset="0"/>
                <a:ea typeface="Barlow" pitchFamily="34" charset="-122"/>
                <a:cs typeface="Barlow" pitchFamily="34" charset="-120"/>
              </a:rPr>
              <a:t>y que todas las </a:t>
            </a:r>
            <a:r>
              <a:rPr lang="en-US" sz="1600" dirty="0" err="1">
                <a:solidFill>
                  <a:srgbClr val="E0E4E6"/>
                </a:solidFill>
                <a:latin typeface="Barlow" pitchFamily="34" charset="0"/>
                <a:ea typeface="Barlow" pitchFamily="34" charset="-122"/>
                <a:cs typeface="Barlow" pitchFamily="34" charset="-120"/>
              </a:rPr>
              <a:t>conexiones</a:t>
            </a:r>
            <a:r>
              <a:rPr lang="en-US" sz="1600" dirty="0">
                <a:solidFill>
                  <a:srgbClr val="E0E4E6"/>
                </a:solidFill>
                <a:latin typeface="Barlow" pitchFamily="34" charset="0"/>
                <a:ea typeface="Barlow" pitchFamily="34" charset="-122"/>
                <a:cs typeface="Barlow" pitchFamily="34" charset="-120"/>
              </a:rPr>
              <a:t> </a:t>
            </a:r>
            <a:r>
              <a:rPr lang="en-US" sz="1600" dirty="0" err="1">
                <a:solidFill>
                  <a:srgbClr val="E0E4E6"/>
                </a:solidFill>
                <a:latin typeface="Barlow" pitchFamily="34" charset="0"/>
                <a:ea typeface="Barlow" pitchFamily="34" charset="-122"/>
                <a:cs typeface="Barlow" pitchFamily="34" charset="-120"/>
              </a:rPr>
              <a:t>estén</a:t>
            </a:r>
            <a:r>
              <a:rPr lang="en-US" sz="1600" dirty="0">
                <a:solidFill>
                  <a:srgbClr val="E0E4E6"/>
                </a:solidFill>
                <a:latin typeface="Barlow" pitchFamily="34" charset="0"/>
                <a:ea typeface="Barlow" pitchFamily="34" charset="-122"/>
                <a:cs typeface="Barlow" pitchFamily="34" charset="-120"/>
              </a:rPr>
              <a:t> cifradas para proteger los datos.</a:t>
            </a:r>
            <a:endParaRPr lang="en-US" sz="16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14630400" cy="2969538"/>
          </a:xfrm>
          <a:prstGeom prst="rect">
            <a:avLst/>
          </a:prstGeom>
        </p:spPr>
      </p:pic>
      <p:sp>
        <p:nvSpPr>
          <p:cNvPr id="3" name="Text 0"/>
          <p:cNvSpPr/>
          <p:nvPr/>
        </p:nvSpPr>
        <p:spPr>
          <a:xfrm>
            <a:off x="633412" y="3405068"/>
            <a:ext cx="11435001" cy="439936"/>
          </a:xfrm>
          <a:prstGeom prst="rect">
            <a:avLst/>
          </a:prstGeom>
          <a:noFill/>
          <a:ln/>
        </p:spPr>
        <p:txBody>
          <a:bodyPr wrap="none" lIns="0" tIns="0" rIns="0" bIns="0" rtlCol="0" anchor="t"/>
          <a:lstStyle/>
          <a:p>
            <a:pPr marL="0" indent="0" algn="l">
              <a:lnSpc>
                <a:spcPts val="3450"/>
              </a:lnSpc>
              <a:buNone/>
            </a:pPr>
            <a:r>
              <a:rPr lang="en-US" sz="3200" b="1" dirty="0">
                <a:solidFill>
                  <a:srgbClr val="F0FCFF"/>
                </a:solidFill>
                <a:latin typeface="Spline Sans Bold" pitchFamily="34" charset="0"/>
                <a:ea typeface="Spline Sans Bold" pitchFamily="34" charset="-122"/>
                <a:cs typeface="Spline Sans Bold" pitchFamily="34" charset="-120"/>
              </a:rPr>
              <a:t>Eliminación de Usuarios Maliciosos y Cambio de Contraseñas Débiles:</a:t>
            </a:r>
            <a:endParaRPr lang="en-US" sz="3200" dirty="0"/>
          </a:p>
        </p:txBody>
      </p:sp>
      <p:sp>
        <p:nvSpPr>
          <p:cNvPr id="4" name="Text 1"/>
          <p:cNvSpPr/>
          <p:nvPr/>
        </p:nvSpPr>
        <p:spPr>
          <a:xfrm>
            <a:off x="633412" y="4082534"/>
            <a:ext cx="13363575" cy="253365"/>
          </a:xfrm>
          <a:prstGeom prst="rect">
            <a:avLst/>
          </a:prstGeom>
          <a:noFill/>
          <a:ln/>
        </p:spPr>
        <p:txBody>
          <a:bodyPr wrap="none" lIns="0" tIns="0" rIns="0" bIns="0" rtlCol="0" anchor="t"/>
          <a:lstStyle/>
          <a:p>
            <a:pPr marL="342900" indent="-342900" algn="l">
              <a:lnSpc>
                <a:spcPts val="1950"/>
              </a:lnSpc>
              <a:buSzPct val="100000"/>
              <a:buChar char="•"/>
            </a:pPr>
            <a:r>
              <a:rPr lang="en-US" sz="1600" b="1" dirty="0">
                <a:solidFill>
                  <a:srgbClr val="E0E4E6"/>
                </a:solidFill>
                <a:latin typeface="Barlow" pitchFamily="34" charset="0"/>
                <a:ea typeface="Barlow" pitchFamily="34" charset="-122"/>
                <a:cs typeface="Barlow" pitchFamily="34" charset="-120"/>
              </a:rPr>
              <a:t>Contraseña de root</a:t>
            </a:r>
            <a:r>
              <a:rPr lang="en-US" sz="1600" dirty="0">
                <a:solidFill>
                  <a:srgbClr val="E0E4E6"/>
                </a:solidFill>
                <a:latin typeface="Barlow" pitchFamily="34" charset="0"/>
                <a:ea typeface="Barlow" pitchFamily="34" charset="-122"/>
                <a:cs typeface="Barlow" pitchFamily="34" charset="-120"/>
              </a:rPr>
              <a:t>: Se cambió para asegurar el acceso y la integridad del sistema.</a:t>
            </a:r>
            <a:endParaRPr lang="en-US" sz="1600" dirty="0"/>
          </a:p>
        </p:txBody>
      </p:sp>
      <p:sp>
        <p:nvSpPr>
          <p:cNvPr id="5" name="Text 2"/>
          <p:cNvSpPr/>
          <p:nvPr/>
        </p:nvSpPr>
        <p:spPr>
          <a:xfrm>
            <a:off x="633412" y="4391263"/>
            <a:ext cx="13363575" cy="253365"/>
          </a:xfrm>
          <a:prstGeom prst="rect">
            <a:avLst/>
          </a:prstGeom>
          <a:noFill/>
          <a:ln/>
        </p:spPr>
        <p:txBody>
          <a:bodyPr wrap="none" lIns="0" tIns="0" rIns="0" bIns="0" rtlCol="0" anchor="t"/>
          <a:lstStyle/>
          <a:p>
            <a:pPr marL="342900" indent="-342900" algn="l">
              <a:lnSpc>
                <a:spcPts val="1950"/>
              </a:lnSpc>
              <a:buSzPct val="100000"/>
              <a:buChar char="•"/>
            </a:pPr>
            <a:r>
              <a:rPr lang="en-US" sz="1600" b="1" dirty="0">
                <a:solidFill>
                  <a:srgbClr val="E0E4E6"/>
                </a:solidFill>
                <a:latin typeface="Barlow" pitchFamily="34" charset="0"/>
                <a:ea typeface="Barlow" pitchFamily="34" charset="-122"/>
                <a:cs typeface="Barlow" pitchFamily="34" charset="-120"/>
              </a:rPr>
              <a:t>Contraseña de debian</a:t>
            </a:r>
            <a:r>
              <a:rPr lang="en-US" sz="1600" dirty="0">
                <a:solidFill>
                  <a:srgbClr val="E0E4E6"/>
                </a:solidFill>
                <a:latin typeface="Barlow" pitchFamily="34" charset="0"/>
                <a:ea typeface="Barlow" pitchFamily="34" charset="-122"/>
                <a:cs typeface="Barlow" pitchFamily="34" charset="-120"/>
              </a:rPr>
              <a:t>: Se cambió para evitar el uso de contraseñas débiles.</a:t>
            </a:r>
            <a:endParaRPr lang="en-US" sz="1600" dirty="0"/>
          </a:p>
        </p:txBody>
      </p:sp>
      <p:sp>
        <p:nvSpPr>
          <p:cNvPr id="6" name="Text 3"/>
          <p:cNvSpPr/>
          <p:nvPr/>
        </p:nvSpPr>
        <p:spPr>
          <a:xfrm>
            <a:off x="633412" y="4699992"/>
            <a:ext cx="13363575" cy="253365"/>
          </a:xfrm>
          <a:prstGeom prst="rect">
            <a:avLst/>
          </a:prstGeom>
          <a:noFill/>
          <a:ln/>
        </p:spPr>
        <p:txBody>
          <a:bodyPr wrap="none" lIns="0" tIns="0" rIns="0" bIns="0" rtlCol="0" anchor="t"/>
          <a:lstStyle/>
          <a:p>
            <a:pPr marL="342900" indent="-342900" algn="l">
              <a:lnSpc>
                <a:spcPts val="1950"/>
              </a:lnSpc>
              <a:buSzPct val="100000"/>
              <a:buChar char="•"/>
            </a:pPr>
            <a:r>
              <a:rPr lang="en-US" sz="1600" b="1" dirty="0">
                <a:solidFill>
                  <a:srgbClr val="E0E4E6"/>
                </a:solidFill>
                <a:latin typeface="Barlow" pitchFamily="34" charset="0"/>
                <a:ea typeface="Barlow" pitchFamily="34" charset="-122"/>
                <a:cs typeface="Barlow" pitchFamily="34" charset="-120"/>
              </a:rPr>
              <a:t>Eliminación de la cuenta user</a:t>
            </a:r>
            <a:r>
              <a:rPr lang="en-US" sz="1600" dirty="0">
                <a:solidFill>
                  <a:srgbClr val="E0E4E6"/>
                </a:solidFill>
                <a:latin typeface="Barlow" pitchFamily="34" charset="0"/>
                <a:ea typeface="Barlow" pitchFamily="34" charset="-122"/>
                <a:cs typeface="Barlow" pitchFamily="34" charset="-120"/>
              </a:rPr>
              <a:t>: La cuenta comprometida </a:t>
            </a:r>
            <a:r>
              <a:rPr lang="en-US" sz="1600" b="1" dirty="0">
                <a:solidFill>
                  <a:srgbClr val="E0E4E6"/>
                </a:solidFill>
                <a:latin typeface="Barlow" pitchFamily="34" charset="0"/>
                <a:ea typeface="Barlow" pitchFamily="34" charset="-122"/>
                <a:cs typeface="Barlow" pitchFamily="34" charset="-120"/>
              </a:rPr>
              <a:t>user</a:t>
            </a:r>
            <a:r>
              <a:rPr lang="en-US" sz="1600" dirty="0">
                <a:solidFill>
                  <a:srgbClr val="E0E4E6"/>
                </a:solidFill>
                <a:latin typeface="Barlow" pitchFamily="34" charset="0"/>
                <a:ea typeface="Barlow" pitchFamily="34" charset="-122"/>
                <a:cs typeface="Barlow" pitchFamily="34" charset="-120"/>
              </a:rPr>
              <a:t> en </a:t>
            </a:r>
            <a:r>
              <a:rPr lang="en-US" sz="1600" b="1" dirty="0">
                <a:solidFill>
                  <a:srgbClr val="E0E4E6"/>
                </a:solidFill>
                <a:latin typeface="Barlow" pitchFamily="34" charset="0"/>
                <a:ea typeface="Barlow" pitchFamily="34" charset="-122"/>
                <a:cs typeface="Barlow" pitchFamily="34" charset="-120"/>
              </a:rPr>
              <a:t>MariaDB</a:t>
            </a:r>
            <a:r>
              <a:rPr lang="en-US" sz="1600" dirty="0">
                <a:solidFill>
                  <a:srgbClr val="E0E4E6"/>
                </a:solidFill>
                <a:latin typeface="Barlow" pitchFamily="34" charset="0"/>
                <a:ea typeface="Barlow" pitchFamily="34" charset="-122"/>
                <a:cs typeface="Barlow" pitchFamily="34" charset="-120"/>
              </a:rPr>
              <a:t> fue eliminada.</a:t>
            </a:r>
            <a:endParaRPr lang="en-US" sz="1600" dirty="0"/>
          </a:p>
        </p:txBody>
      </p:sp>
      <p:sp>
        <p:nvSpPr>
          <p:cNvPr id="7" name="Text 4"/>
          <p:cNvSpPr/>
          <p:nvPr/>
        </p:nvSpPr>
        <p:spPr>
          <a:xfrm>
            <a:off x="633412" y="5008721"/>
            <a:ext cx="13363575" cy="253365"/>
          </a:xfrm>
          <a:prstGeom prst="rect">
            <a:avLst/>
          </a:prstGeom>
          <a:noFill/>
          <a:ln/>
        </p:spPr>
        <p:txBody>
          <a:bodyPr wrap="none" lIns="0" tIns="0" rIns="0" bIns="0" rtlCol="0" anchor="t"/>
          <a:lstStyle/>
          <a:p>
            <a:pPr marL="342900" indent="-342900" algn="l">
              <a:lnSpc>
                <a:spcPts val="1950"/>
              </a:lnSpc>
              <a:buSzPct val="100000"/>
              <a:buChar char="•"/>
            </a:pPr>
            <a:r>
              <a:rPr lang="en-US" sz="1600" b="1" dirty="0">
                <a:solidFill>
                  <a:srgbClr val="E0E4E6"/>
                </a:solidFill>
                <a:latin typeface="Barlow" pitchFamily="34" charset="0"/>
                <a:ea typeface="Barlow" pitchFamily="34" charset="-122"/>
                <a:cs typeface="Barlow" pitchFamily="34" charset="-120"/>
              </a:rPr>
              <a:t>Contraseña de wordpressuser</a:t>
            </a:r>
            <a:r>
              <a:rPr lang="en-US" sz="1600" dirty="0">
                <a:solidFill>
                  <a:srgbClr val="E0E4E6"/>
                </a:solidFill>
                <a:latin typeface="Barlow" pitchFamily="34" charset="0"/>
                <a:ea typeface="Barlow" pitchFamily="34" charset="-122"/>
                <a:cs typeface="Barlow" pitchFamily="34" charset="-120"/>
              </a:rPr>
              <a:t>: Se actualizó en </a:t>
            </a:r>
            <a:r>
              <a:rPr lang="en-US" sz="1600" b="1" dirty="0">
                <a:solidFill>
                  <a:srgbClr val="E0E4E6"/>
                </a:solidFill>
                <a:latin typeface="Barlow" pitchFamily="34" charset="0"/>
                <a:ea typeface="Barlow" pitchFamily="34" charset="-122"/>
                <a:cs typeface="Barlow" pitchFamily="34" charset="-120"/>
              </a:rPr>
              <a:t>MySQL</a:t>
            </a:r>
            <a:r>
              <a:rPr lang="en-US" sz="1600" dirty="0">
                <a:solidFill>
                  <a:srgbClr val="E0E4E6"/>
                </a:solidFill>
                <a:latin typeface="Barlow" pitchFamily="34" charset="0"/>
                <a:ea typeface="Barlow" pitchFamily="34" charset="-122"/>
                <a:cs typeface="Barlow" pitchFamily="34" charset="-120"/>
              </a:rPr>
              <a:t> para usar una contraseña más segura.</a:t>
            </a:r>
            <a:endParaRPr lang="en-US" sz="1600" dirty="0"/>
          </a:p>
        </p:txBody>
      </p:sp>
      <p:sp>
        <p:nvSpPr>
          <p:cNvPr id="8" name="Text 5"/>
          <p:cNvSpPr/>
          <p:nvPr/>
        </p:nvSpPr>
        <p:spPr>
          <a:xfrm>
            <a:off x="633412" y="5317450"/>
            <a:ext cx="13363575" cy="253365"/>
          </a:xfrm>
          <a:prstGeom prst="rect">
            <a:avLst/>
          </a:prstGeom>
          <a:noFill/>
          <a:ln/>
        </p:spPr>
        <p:txBody>
          <a:bodyPr wrap="none" lIns="0" tIns="0" rIns="0" bIns="0" rtlCol="0" anchor="t"/>
          <a:lstStyle/>
          <a:p>
            <a:pPr marL="342900" indent="-342900" algn="l">
              <a:lnSpc>
                <a:spcPts val="1950"/>
              </a:lnSpc>
              <a:buSzPct val="100000"/>
              <a:buChar char="•"/>
            </a:pPr>
            <a:r>
              <a:rPr lang="en-US" sz="1600" b="1" dirty="0">
                <a:solidFill>
                  <a:srgbClr val="E0E4E6"/>
                </a:solidFill>
                <a:latin typeface="Barlow" pitchFamily="34" charset="0"/>
                <a:ea typeface="Barlow" pitchFamily="34" charset="-122"/>
                <a:cs typeface="Barlow" pitchFamily="34" charset="-120"/>
              </a:rPr>
              <a:t>Contraseña de wordpress-user</a:t>
            </a:r>
            <a:r>
              <a:rPr lang="en-US" sz="1600" dirty="0">
                <a:solidFill>
                  <a:srgbClr val="E0E4E6"/>
                </a:solidFill>
                <a:latin typeface="Barlow" pitchFamily="34" charset="0"/>
                <a:ea typeface="Barlow" pitchFamily="34" charset="-122"/>
                <a:cs typeface="Barlow" pitchFamily="34" charset="-120"/>
              </a:rPr>
              <a:t>: Se cambió en </a:t>
            </a:r>
            <a:r>
              <a:rPr lang="en-US" sz="1600" b="1" dirty="0">
                <a:solidFill>
                  <a:srgbClr val="E0E4E6"/>
                </a:solidFill>
                <a:latin typeface="Barlow" pitchFamily="34" charset="0"/>
                <a:ea typeface="Barlow" pitchFamily="34" charset="-122"/>
                <a:cs typeface="Barlow" pitchFamily="34" charset="-120"/>
              </a:rPr>
              <a:t>WordPress</a:t>
            </a:r>
            <a:r>
              <a:rPr lang="en-US" sz="1600" dirty="0">
                <a:solidFill>
                  <a:srgbClr val="E0E4E6"/>
                </a:solidFill>
                <a:latin typeface="Barlow" pitchFamily="34" charset="0"/>
                <a:ea typeface="Barlow" pitchFamily="34" charset="-122"/>
                <a:cs typeface="Barlow" pitchFamily="34" charset="-120"/>
              </a:rPr>
              <a:t> para mayor seguridad.</a:t>
            </a:r>
            <a:endParaRPr lang="en-US" sz="1600" dirty="0"/>
          </a:p>
        </p:txBody>
      </p:sp>
      <p:sp>
        <p:nvSpPr>
          <p:cNvPr id="9" name="Text 6"/>
          <p:cNvSpPr/>
          <p:nvPr/>
        </p:nvSpPr>
        <p:spPr>
          <a:xfrm>
            <a:off x="633412" y="5808345"/>
            <a:ext cx="3252549" cy="263962"/>
          </a:xfrm>
          <a:prstGeom prst="rect">
            <a:avLst/>
          </a:prstGeom>
          <a:noFill/>
          <a:ln/>
        </p:spPr>
        <p:txBody>
          <a:bodyPr wrap="none" lIns="0" tIns="0" rIns="0" bIns="0" rtlCol="0" anchor="t"/>
          <a:lstStyle/>
          <a:p>
            <a:pPr marL="0" indent="0" algn="l">
              <a:lnSpc>
                <a:spcPts val="2050"/>
              </a:lnSpc>
              <a:buNone/>
            </a:pPr>
            <a:r>
              <a:rPr lang="en-US" sz="2000" b="1" dirty="0">
                <a:solidFill>
                  <a:srgbClr val="F0FCFF"/>
                </a:solidFill>
                <a:latin typeface="Spline Sans Bold" pitchFamily="34" charset="0"/>
                <a:ea typeface="Spline Sans Bold" pitchFamily="34" charset="-122"/>
                <a:cs typeface="Spline Sans Bold" pitchFamily="34" charset="-120"/>
              </a:rPr>
              <a:t>Recomendaciones de Seguridad:</a:t>
            </a:r>
            <a:endParaRPr lang="en-US" sz="2000" dirty="0"/>
          </a:p>
        </p:txBody>
      </p:sp>
      <p:sp>
        <p:nvSpPr>
          <p:cNvPr id="10" name="Text 7"/>
          <p:cNvSpPr/>
          <p:nvPr/>
        </p:nvSpPr>
        <p:spPr>
          <a:xfrm>
            <a:off x="633412" y="6309836"/>
            <a:ext cx="13363575" cy="253365"/>
          </a:xfrm>
          <a:prstGeom prst="rect">
            <a:avLst/>
          </a:prstGeom>
          <a:noFill/>
          <a:ln/>
        </p:spPr>
        <p:txBody>
          <a:bodyPr wrap="none" lIns="0" tIns="0" rIns="0" bIns="0" rtlCol="0" anchor="t"/>
          <a:lstStyle/>
          <a:p>
            <a:pPr marL="342900" indent="-342900" algn="l">
              <a:lnSpc>
                <a:spcPts val="1950"/>
              </a:lnSpc>
              <a:buSzPct val="100000"/>
              <a:buChar char="•"/>
            </a:pPr>
            <a:r>
              <a:rPr lang="en-US" sz="1600" b="1" dirty="0">
                <a:solidFill>
                  <a:srgbClr val="E0E4E6"/>
                </a:solidFill>
                <a:latin typeface="Barlow" pitchFamily="34" charset="0"/>
                <a:ea typeface="Barlow" pitchFamily="34" charset="-122"/>
                <a:cs typeface="Barlow" pitchFamily="34" charset="-120"/>
              </a:rPr>
              <a:t>Usar contraseñas fuertes</a:t>
            </a:r>
            <a:r>
              <a:rPr lang="en-US" sz="1600" dirty="0">
                <a:solidFill>
                  <a:srgbClr val="E0E4E6"/>
                </a:solidFill>
                <a:latin typeface="Barlow" pitchFamily="34" charset="0"/>
                <a:ea typeface="Barlow" pitchFamily="34" charset="-122"/>
                <a:cs typeface="Barlow" pitchFamily="34" charset="-120"/>
              </a:rPr>
              <a:t>: Combinación de letras, números y caracteres especiales.</a:t>
            </a:r>
            <a:endParaRPr lang="en-US" sz="1600" dirty="0"/>
          </a:p>
        </p:txBody>
      </p:sp>
      <p:sp>
        <p:nvSpPr>
          <p:cNvPr id="11" name="Text 8"/>
          <p:cNvSpPr/>
          <p:nvPr/>
        </p:nvSpPr>
        <p:spPr>
          <a:xfrm>
            <a:off x="633412" y="6618565"/>
            <a:ext cx="13363575" cy="253365"/>
          </a:xfrm>
          <a:prstGeom prst="rect">
            <a:avLst/>
          </a:prstGeom>
          <a:noFill/>
          <a:ln/>
        </p:spPr>
        <p:txBody>
          <a:bodyPr wrap="none" lIns="0" tIns="0" rIns="0" bIns="0" rtlCol="0" anchor="t"/>
          <a:lstStyle/>
          <a:p>
            <a:pPr marL="342900" indent="-342900" algn="l">
              <a:lnSpc>
                <a:spcPts val="1950"/>
              </a:lnSpc>
              <a:buSzPct val="100000"/>
              <a:buChar char="•"/>
            </a:pPr>
            <a:r>
              <a:rPr lang="en-US" sz="1600" b="1" dirty="0">
                <a:solidFill>
                  <a:srgbClr val="E0E4E6"/>
                </a:solidFill>
                <a:latin typeface="Barlow" pitchFamily="34" charset="0"/>
                <a:ea typeface="Barlow" pitchFamily="34" charset="-122"/>
                <a:cs typeface="Barlow" pitchFamily="34" charset="-120"/>
              </a:rPr>
              <a:t>Revisar contraseñas regularmente</a:t>
            </a:r>
            <a:r>
              <a:rPr lang="en-US" sz="1600" dirty="0">
                <a:solidFill>
                  <a:srgbClr val="E0E4E6"/>
                </a:solidFill>
                <a:latin typeface="Barlow" pitchFamily="34" charset="0"/>
                <a:ea typeface="Barlow" pitchFamily="34" charset="-122"/>
                <a:cs typeface="Barlow" pitchFamily="34" charset="-120"/>
              </a:rPr>
              <a:t>: Realizar auditorías de seguridad periódicas.</a:t>
            </a:r>
            <a:endParaRPr lang="en-US" sz="1600" dirty="0"/>
          </a:p>
        </p:txBody>
      </p:sp>
      <p:sp>
        <p:nvSpPr>
          <p:cNvPr id="12" name="Text 9"/>
          <p:cNvSpPr/>
          <p:nvPr/>
        </p:nvSpPr>
        <p:spPr>
          <a:xfrm>
            <a:off x="633412" y="6927294"/>
            <a:ext cx="13363575" cy="253365"/>
          </a:xfrm>
          <a:prstGeom prst="rect">
            <a:avLst/>
          </a:prstGeom>
          <a:noFill/>
          <a:ln/>
        </p:spPr>
        <p:txBody>
          <a:bodyPr wrap="none" lIns="0" tIns="0" rIns="0" bIns="0" rtlCol="0" anchor="t"/>
          <a:lstStyle/>
          <a:p>
            <a:pPr marL="342900" indent="-342900" algn="l">
              <a:lnSpc>
                <a:spcPts val="1950"/>
              </a:lnSpc>
              <a:buSzPct val="100000"/>
              <a:buChar char="•"/>
            </a:pPr>
            <a:r>
              <a:rPr lang="en-US" sz="1600" b="1" dirty="0">
                <a:solidFill>
                  <a:srgbClr val="E0E4E6"/>
                </a:solidFill>
                <a:latin typeface="Barlow" pitchFamily="34" charset="0"/>
                <a:ea typeface="Barlow" pitchFamily="34" charset="-122"/>
                <a:cs typeface="Barlow" pitchFamily="34" charset="-120"/>
              </a:rPr>
              <a:t>Eliminar cuentas no necesarias</a:t>
            </a:r>
            <a:r>
              <a:rPr lang="en-US" sz="1600" dirty="0">
                <a:solidFill>
                  <a:srgbClr val="E0E4E6"/>
                </a:solidFill>
                <a:latin typeface="Barlow" pitchFamily="34" charset="0"/>
                <a:ea typeface="Barlow" pitchFamily="34" charset="-122"/>
                <a:cs typeface="Barlow" pitchFamily="34" charset="-120"/>
              </a:rPr>
              <a:t>: Eliminar cuentas comprometidas o no utilizadas.</a:t>
            </a:r>
            <a:endParaRPr lang="en-US" sz="1600" dirty="0"/>
          </a:p>
        </p:txBody>
      </p:sp>
      <p:sp>
        <p:nvSpPr>
          <p:cNvPr id="13" name="Text 10"/>
          <p:cNvSpPr/>
          <p:nvPr/>
        </p:nvSpPr>
        <p:spPr>
          <a:xfrm>
            <a:off x="633412" y="7236023"/>
            <a:ext cx="13363575" cy="253365"/>
          </a:xfrm>
          <a:prstGeom prst="rect">
            <a:avLst/>
          </a:prstGeom>
          <a:noFill/>
          <a:ln/>
        </p:spPr>
        <p:txBody>
          <a:bodyPr wrap="none" lIns="0" tIns="0" rIns="0" bIns="0" rtlCol="0" anchor="t"/>
          <a:lstStyle/>
          <a:p>
            <a:pPr marL="342900" indent="-342900" algn="l">
              <a:lnSpc>
                <a:spcPts val="1950"/>
              </a:lnSpc>
              <a:buSzPct val="100000"/>
              <a:buChar char="•"/>
            </a:pPr>
            <a:r>
              <a:rPr lang="en-US" sz="1600" b="1" dirty="0">
                <a:solidFill>
                  <a:srgbClr val="E0E4E6"/>
                </a:solidFill>
                <a:latin typeface="Barlow" pitchFamily="34" charset="0"/>
                <a:ea typeface="Barlow" pitchFamily="34" charset="-122"/>
                <a:cs typeface="Barlow" pitchFamily="34" charset="-120"/>
              </a:rPr>
              <a:t>Activar 2FA</a:t>
            </a:r>
            <a:r>
              <a:rPr lang="en-US" sz="1600" dirty="0">
                <a:solidFill>
                  <a:srgbClr val="E0E4E6"/>
                </a:solidFill>
                <a:latin typeface="Barlow" pitchFamily="34" charset="0"/>
                <a:ea typeface="Barlow" pitchFamily="34" charset="-122"/>
                <a:cs typeface="Barlow" pitchFamily="34" charset="-120"/>
              </a:rPr>
              <a:t>: Añadir una capa adicional de seguridad.</a:t>
            </a:r>
            <a:endParaRPr lang="en-US" sz="1600" dirty="0"/>
          </a:p>
        </p:txBody>
      </p:sp>
      <p:sp>
        <p:nvSpPr>
          <p:cNvPr id="14" name="Text 11"/>
          <p:cNvSpPr/>
          <p:nvPr/>
        </p:nvSpPr>
        <p:spPr>
          <a:xfrm>
            <a:off x="633412" y="7544753"/>
            <a:ext cx="13363575" cy="253365"/>
          </a:xfrm>
          <a:prstGeom prst="rect">
            <a:avLst/>
          </a:prstGeom>
          <a:noFill/>
          <a:ln/>
        </p:spPr>
        <p:txBody>
          <a:bodyPr wrap="none" lIns="0" tIns="0" rIns="0" bIns="0" rtlCol="0" anchor="t"/>
          <a:lstStyle/>
          <a:p>
            <a:pPr marL="342900" indent="-342900" algn="l">
              <a:lnSpc>
                <a:spcPts val="1950"/>
              </a:lnSpc>
              <a:buSzPct val="100000"/>
              <a:buChar char="•"/>
            </a:pPr>
            <a:r>
              <a:rPr lang="en-US" sz="1600" b="1" dirty="0">
                <a:solidFill>
                  <a:srgbClr val="E0E4E6"/>
                </a:solidFill>
                <a:latin typeface="Barlow" pitchFamily="34" charset="0"/>
                <a:ea typeface="Barlow" pitchFamily="34" charset="-122"/>
                <a:cs typeface="Barlow" pitchFamily="34" charset="-120"/>
              </a:rPr>
              <a:t>Monitorear el sistema</a:t>
            </a:r>
            <a:r>
              <a:rPr lang="en-US" sz="1600" dirty="0">
                <a:solidFill>
                  <a:srgbClr val="E0E4E6"/>
                </a:solidFill>
                <a:latin typeface="Barlow" pitchFamily="34" charset="0"/>
                <a:ea typeface="Barlow" pitchFamily="34" charset="-122"/>
                <a:cs typeface="Barlow" pitchFamily="34" charset="-120"/>
              </a:rPr>
              <a:t>: Detectar accesos sospechosos en tiempo real.</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14630400" cy="3232547"/>
          </a:xfrm>
          <a:prstGeom prst="rect">
            <a:avLst/>
          </a:prstGeom>
        </p:spPr>
      </p:pic>
      <p:sp>
        <p:nvSpPr>
          <p:cNvPr id="3" name="Text 0"/>
          <p:cNvSpPr/>
          <p:nvPr/>
        </p:nvSpPr>
        <p:spPr>
          <a:xfrm>
            <a:off x="3297079" y="3843695"/>
            <a:ext cx="8036123" cy="478869"/>
          </a:xfrm>
          <a:prstGeom prst="rect">
            <a:avLst/>
          </a:prstGeom>
          <a:noFill/>
          <a:ln/>
        </p:spPr>
        <p:txBody>
          <a:bodyPr wrap="none" lIns="0" tIns="0" rIns="0" bIns="0" rtlCol="0" anchor="t"/>
          <a:lstStyle/>
          <a:p>
            <a:pPr marL="0" indent="0" algn="ctr">
              <a:lnSpc>
                <a:spcPts val="3750"/>
              </a:lnSpc>
              <a:buNone/>
            </a:pPr>
            <a:r>
              <a:rPr lang="en-US" sz="3000" b="1" dirty="0">
                <a:solidFill>
                  <a:srgbClr val="F0FCFF"/>
                </a:solidFill>
                <a:latin typeface="Spline Sans Bold" pitchFamily="34" charset="0"/>
                <a:ea typeface="Spline Sans Bold" pitchFamily="34" charset="-122"/>
                <a:cs typeface="Spline Sans Bold" pitchFamily="34" charset="-120"/>
              </a:rPr>
              <a:t>Reconocimiento y Recolección de Evidencias</a:t>
            </a:r>
            <a:endParaRPr lang="en-US" sz="3000" dirty="0"/>
          </a:p>
        </p:txBody>
      </p:sp>
      <p:sp>
        <p:nvSpPr>
          <p:cNvPr id="4" name="Text 1"/>
          <p:cNvSpPr/>
          <p:nvPr/>
        </p:nvSpPr>
        <p:spPr>
          <a:xfrm>
            <a:off x="689610" y="4581168"/>
            <a:ext cx="13251180" cy="551498"/>
          </a:xfrm>
          <a:prstGeom prst="rect">
            <a:avLst/>
          </a:prstGeom>
          <a:noFill/>
          <a:ln/>
        </p:spPr>
        <p:txBody>
          <a:bodyPr wrap="square" lIns="0" tIns="0" rIns="0" bIns="0" rtlCol="0" anchor="t"/>
          <a:lstStyle/>
          <a:p>
            <a:pPr marL="0" indent="0" algn="l">
              <a:lnSpc>
                <a:spcPts val="2150"/>
              </a:lnSpc>
              <a:buNone/>
            </a:pPr>
            <a:r>
              <a:rPr lang="en-US" sz="1350" dirty="0">
                <a:solidFill>
                  <a:srgbClr val="E0E4E6"/>
                </a:solidFill>
                <a:latin typeface="Barlow" pitchFamily="34" charset="0"/>
                <a:ea typeface="Barlow" pitchFamily="34" charset="-122"/>
                <a:cs typeface="Barlow" pitchFamily="34" charset="-120"/>
              </a:rPr>
              <a:t>En esta fase inicial, se realizó un reconocimiento exhaustivo del sistema afectado, que corre bajo Debian 10 con un kernel de la versión 5.10.0-8-amd64. Se verificaron los servicios activos, tales como SSHD (para conexiones remotas SSH), Apache2 (servidor web), y VSFTPD (servicio FTP), que estaban en funcionamiento durante la intrusión.</a:t>
            </a:r>
            <a:endParaRPr lang="en-US" sz="1350" dirty="0"/>
          </a:p>
        </p:txBody>
      </p:sp>
      <p:sp>
        <p:nvSpPr>
          <p:cNvPr id="5" name="Text 2"/>
          <p:cNvSpPr/>
          <p:nvPr/>
        </p:nvSpPr>
        <p:spPr>
          <a:xfrm>
            <a:off x="689610" y="5326618"/>
            <a:ext cx="13251180" cy="275749"/>
          </a:xfrm>
          <a:prstGeom prst="rect">
            <a:avLst/>
          </a:prstGeom>
          <a:noFill/>
          <a:ln/>
        </p:spPr>
        <p:txBody>
          <a:bodyPr wrap="none" lIns="0" tIns="0" rIns="0" bIns="0" rtlCol="0" anchor="t"/>
          <a:lstStyle/>
          <a:p>
            <a:pPr marL="342900" indent="-342900" algn="l">
              <a:lnSpc>
                <a:spcPts val="2150"/>
              </a:lnSpc>
              <a:buSzPct val="100000"/>
              <a:buChar char="•"/>
            </a:pPr>
            <a:r>
              <a:rPr lang="en-US" sz="1350" b="1" dirty="0">
                <a:solidFill>
                  <a:srgbClr val="E0E4E6"/>
                </a:solidFill>
                <a:latin typeface="Barlow" pitchFamily="34" charset="0"/>
                <a:ea typeface="Barlow" pitchFamily="34" charset="-122"/>
                <a:cs typeface="Barlow" pitchFamily="34" charset="-120"/>
              </a:rPr>
              <a:t>IP</a:t>
            </a:r>
            <a:r>
              <a:rPr lang="en-US" sz="1350" dirty="0">
                <a:solidFill>
                  <a:srgbClr val="E0E4E6"/>
                </a:solidFill>
                <a:latin typeface="Barlow" pitchFamily="34" charset="0"/>
                <a:ea typeface="Barlow" pitchFamily="34" charset="-122"/>
                <a:cs typeface="Barlow" pitchFamily="34" charset="-120"/>
              </a:rPr>
              <a:t>: 192.168.1.117</a:t>
            </a:r>
            <a:endParaRPr lang="en-US" sz="1350" dirty="0"/>
          </a:p>
        </p:txBody>
      </p:sp>
      <p:sp>
        <p:nvSpPr>
          <p:cNvPr id="6" name="Text 3"/>
          <p:cNvSpPr/>
          <p:nvPr/>
        </p:nvSpPr>
        <p:spPr>
          <a:xfrm>
            <a:off x="689610" y="5662613"/>
            <a:ext cx="13251180" cy="275749"/>
          </a:xfrm>
          <a:prstGeom prst="rect">
            <a:avLst/>
          </a:prstGeom>
          <a:noFill/>
          <a:ln/>
        </p:spPr>
        <p:txBody>
          <a:bodyPr wrap="none" lIns="0" tIns="0" rIns="0" bIns="0" rtlCol="0" anchor="t"/>
          <a:lstStyle/>
          <a:p>
            <a:pPr marL="342900" indent="-342900" algn="l">
              <a:lnSpc>
                <a:spcPts val="2150"/>
              </a:lnSpc>
              <a:buSzPct val="100000"/>
              <a:buChar char="•"/>
            </a:pPr>
            <a:r>
              <a:rPr lang="en-US" sz="1350" b="1" dirty="0">
                <a:solidFill>
                  <a:srgbClr val="E0E4E6"/>
                </a:solidFill>
                <a:latin typeface="Barlow" pitchFamily="34" charset="0"/>
                <a:ea typeface="Barlow" pitchFamily="34" charset="-122"/>
                <a:cs typeface="Barlow" pitchFamily="34" charset="-120"/>
              </a:rPr>
              <a:t>Versión del Kernel</a:t>
            </a:r>
            <a:r>
              <a:rPr lang="en-US" sz="1350" dirty="0">
                <a:solidFill>
                  <a:srgbClr val="E0E4E6"/>
                </a:solidFill>
                <a:latin typeface="Barlow" pitchFamily="34" charset="0"/>
                <a:ea typeface="Barlow" pitchFamily="34" charset="-122"/>
                <a:cs typeface="Barlow" pitchFamily="34" charset="-120"/>
              </a:rPr>
              <a:t>: 5.10.0-8-amd64 (Debian 10).</a:t>
            </a:r>
            <a:endParaRPr lang="en-US" sz="1350" dirty="0"/>
          </a:p>
        </p:txBody>
      </p:sp>
      <p:sp>
        <p:nvSpPr>
          <p:cNvPr id="7" name="Text 4"/>
          <p:cNvSpPr/>
          <p:nvPr/>
        </p:nvSpPr>
        <p:spPr>
          <a:xfrm>
            <a:off x="689610" y="5998607"/>
            <a:ext cx="13251180" cy="275749"/>
          </a:xfrm>
          <a:prstGeom prst="rect">
            <a:avLst/>
          </a:prstGeom>
          <a:noFill/>
          <a:ln/>
        </p:spPr>
        <p:txBody>
          <a:bodyPr wrap="none" lIns="0" tIns="0" rIns="0" bIns="0" rtlCol="0" anchor="t"/>
          <a:lstStyle/>
          <a:p>
            <a:pPr marL="342900" indent="-342900" algn="l">
              <a:lnSpc>
                <a:spcPts val="2150"/>
              </a:lnSpc>
              <a:buSzPct val="100000"/>
              <a:buChar char="•"/>
            </a:pPr>
            <a:r>
              <a:rPr lang="en-US" sz="1350" b="1" dirty="0">
                <a:solidFill>
                  <a:srgbClr val="E0E4E6"/>
                </a:solidFill>
                <a:latin typeface="Barlow" pitchFamily="34" charset="0"/>
                <a:ea typeface="Barlow" pitchFamily="34" charset="-122"/>
                <a:cs typeface="Barlow" pitchFamily="34" charset="-120"/>
              </a:rPr>
              <a:t>Distribución</a:t>
            </a:r>
            <a:r>
              <a:rPr lang="en-US" sz="1350" dirty="0">
                <a:solidFill>
                  <a:srgbClr val="E0E4E6"/>
                </a:solidFill>
                <a:latin typeface="Barlow" pitchFamily="34" charset="0"/>
                <a:ea typeface="Barlow" pitchFamily="34" charset="-122"/>
                <a:cs typeface="Barlow" pitchFamily="34" charset="-120"/>
              </a:rPr>
              <a:t>: Debian 10 ("buster").</a:t>
            </a:r>
            <a:endParaRPr lang="en-US" sz="1350" dirty="0"/>
          </a:p>
        </p:txBody>
      </p:sp>
      <p:sp>
        <p:nvSpPr>
          <p:cNvPr id="8" name="Text 5"/>
          <p:cNvSpPr/>
          <p:nvPr/>
        </p:nvSpPr>
        <p:spPr>
          <a:xfrm>
            <a:off x="689610" y="6334601"/>
            <a:ext cx="13251180" cy="275749"/>
          </a:xfrm>
          <a:prstGeom prst="rect">
            <a:avLst/>
          </a:prstGeom>
          <a:noFill/>
          <a:ln/>
        </p:spPr>
        <p:txBody>
          <a:bodyPr wrap="none" lIns="0" tIns="0" rIns="0" bIns="0" rtlCol="0" anchor="t"/>
          <a:lstStyle/>
          <a:p>
            <a:pPr marL="342900" indent="-342900" algn="l">
              <a:lnSpc>
                <a:spcPts val="2150"/>
              </a:lnSpc>
              <a:buSzPct val="100000"/>
              <a:buChar char="•"/>
            </a:pPr>
            <a:r>
              <a:rPr lang="en-US" sz="1350" b="1" dirty="0">
                <a:solidFill>
                  <a:srgbClr val="E0E4E6"/>
                </a:solidFill>
                <a:latin typeface="Barlow" pitchFamily="34" charset="0"/>
                <a:ea typeface="Barlow" pitchFamily="34" charset="-122"/>
                <a:cs typeface="Barlow" pitchFamily="34" charset="-120"/>
              </a:rPr>
              <a:t>Servicios Corriendo</a:t>
            </a:r>
            <a:r>
              <a:rPr lang="en-US" sz="1350" dirty="0">
                <a:solidFill>
                  <a:srgbClr val="E0E4E6"/>
                </a:solidFill>
                <a:latin typeface="Barlow" pitchFamily="34" charset="0"/>
                <a:ea typeface="Barlow" pitchFamily="34" charset="-122"/>
                <a:cs typeface="Barlow" pitchFamily="34" charset="-120"/>
              </a:rPr>
              <a:t>:</a:t>
            </a:r>
            <a:endParaRPr lang="en-US" sz="1350" dirty="0"/>
          </a:p>
        </p:txBody>
      </p:sp>
      <p:sp>
        <p:nvSpPr>
          <p:cNvPr id="9" name="Text 6"/>
          <p:cNvSpPr/>
          <p:nvPr/>
        </p:nvSpPr>
        <p:spPr>
          <a:xfrm>
            <a:off x="689610" y="6670596"/>
            <a:ext cx="13251180" cy="275749"/>
          </a:xfrm>
          <a:prstGeom prst="rect">
            <a:avLst/>
          </a:prstGeom>
          <a:noFill/>
          <a:ln/>
        </p:spPr>
        <p:txBody>
          <a:bodyPr wrap="none" lIns="0" tIns="0" rIns="0" bIns="0" rtlCol="0" anchor="t"/>
          <a:lstStyle/>
          <a:p>
            <a:pPr marL="685800" lvl="1" indent="-342900" algn="l">
              <a:lnSpc>
                <a:spcPts val="2150"/>
              </a:lnSpc>
              <a:buSzPct val="100000"/>
              <a:buChar char="•"/>
            </a:pPr>
            <a:r>
              <a:rPr lang="en-US" sz="1350" dirty="0">
                <a:solidFill>
                  <a:srgbClr val="E0E4E6"/>
                </a:solidFill>
                <a:latin typeface="Barlow" pitchFamily="34" charset="0"/>
                <a:ea typeface="Barlow" pitchFamily="34" charset="-122"/>
                <a:cs typeface="Barlow" pitchFamily="34" charset="-120"/>
              </a:rPr>
              <a:t>SSHD VProtocol 2(para conexiones SSH)</a:t>
            </a:r>
            <a:endParaRPr lang="en-US" sz="1350" dirty="0"/>
          </a:p>
        </p:txBody>
      </p:sp>
      <p:sp>
        <p:nvSpPr>
          <p:cNvPr id="10" name="Text 7"/>
          <p:cNvSpPr/>
          <p:nvPr/>
        </p:nvSpPr>
        <p:spPr>
          <a:xfrm>
            <a:off x="689610" y="7006590"/>
            <a:ext cx="13251180" cy="275749"/>
          </a:xfrm>
          <a:prstGeom prst="rect">
            <a:avLst/>
          </a:prstGeom>
          <a:noFill/>
          <a:ln/>
        </p:spPr>
        <p:txBody>
          <a:bodyPr wrap="none" lIns="0" tIns="0" rIns="0" bIns="0" rtlCol="0" anchor="t"/>
          <a:lstStyle/>
          <a:p>
            <a:pPr marL="685800" lvl="1" indent="-342900" algn="l">
              <a:lnSpc>
                <a:spcPts val="2150"/>
              </a:lnSpc>
              <a:buSzPct val="100000"/>
              <a:buChar char="•"/>
            </a:pPr>
            <a:r>
              <a:rPr lang="en-US" sz="1350" dirty="0">
                <a:solidFill>
                  <a:srgbClr val="E0E4E6"/>
                </a:solidFill>
                <a:latin typeface="Barlow" pitchFamily="34" charset="0"/>
                <a:ea typeface="Barlow" pitchFamily="34" charset="-122"/>
                <a:cs typeface="Barlow" pitchFamily="34" charset="-120"/>
              </a:rPr>
              <a:t>Apache2 V2.4.62(servidor web)</a:t>
            </a:r>
            <a:endParaRPr lang="en-US" sz="1350" dirty="0"/>
          </a:p>
        </p:txBody>
      </p:sp>
      <p:sp>
        <p:nvSpPr>
          <p:cNvPr id="11" name="Text 8"/>
          <p:cNvSpPr/>
          <p:nvPr/>
        </p:nvSpPr>
        <p:spPr>
          <a:xfrm>
            <a:off x="689610" y="7342584"/>
            <a:ext cx="13251180" cy="275749"/>
          </a:xfrm>
          <a:prstGeom prst="rect">
            <a:avLst/>
          </a:prstGeom>
          <a:noFill/>
          <a:ln/>
        </p:spPr>
        <p:txBody>
          <a:bodyPr wrap="none" lIns="0" tIns="0" rIns="0" bIns="0" rtlCol="0" anchor="t"/>
          <a:lstStyle/>
          <a:p>
            <a:pPr marL="685800" lvl="1" indent="-342900" algn="l">
              <a:lnSpc>
                <a:spcPts val="2150"/>
              </a:lnSpc>
              <a:buSzPct val="100000"/>
              <a:buChar char="•"/>
            </a:pPr>
            <a:r>
              <a:rPr lang="en-US" sz="1350" dirty="0">
                <a:solidFill>
                  <a:srgbClr val="E0E4E6"/>
                </a:solidFill>
                <a:latin typeface="Barlow" pitchFamily="34" charset="0"/>
                <a:ea typeface="Barlow" pitchFamily="34" charset="-122"/>
                <a:cs typeface="Barlow" pitchFamily="34" charset="-120"/>
              </a:rPr>
              <a:t>VSFTPD V3.0.3 (servicio FTP)</a:t>
            </a:r>
            <a:endParaRPr lang="en-US" sz="13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14630400" cy="3109555"/>
          </a:xfrm>
          <a:prstGeom prst="rect">
            <a:avLst/>
          </a:prstGeom>
        </p:spPr>
      </p:pic>
      <p:sp>
        <p:nvSpPr>
          <p:cNvPr id="3" name="Text 0"/>
          <p:cNvSpPr/>
          <p:nvPr/>
        </p:nvSpPr>
        <p:spPr>
          <a:xfrm>
            <a:off x="663297" y="3566041"/>
            <a:ext cx="8338066" cy="460534"/>
          </a:xfrm>
          <a:prstGeom prst="rect">
            <a:avLst/>
          </a:prstGeom>
          <a:noFill/>
          <a:ln/>
        </p:spPr>
        <p:txBody>
          <a:bodyPr wrap="none" lIns="0" tIns="0" rIns="0" bIns="0" rtlCol="0" anchor="t"/>
          <a:lstStyle/>
          <a:p>
            <a:pPr marL="0" indent="0" algn="l">
              <a:lnSpc>
                <a:spcPts val="3600"/>
              </a:lnSpc>
              <a:buNone/>
            </a:pPr>
            <a:r>
              <a:rPr lang="en-US" sz="2900" b="1" dirty="0">
                <a:solidFill>
                  <a:srgbClr val="F0FCFF"/>
                </a:solidFill>
                <a:latin typeface="Spline Sans Bold" pitchFamily="34" charset="0"/>
                <a:ea typeface="Spline Sans Bold" pitchFamily="34" charset="-122"/>
                <a:cs typeface="Spline Sans Bold" pitchFamily="34" charset="-120"/>
              </a:rPr>
              <a:t>Configuración de Firewall y Puertos con Iptables</a:t>
            </a:r>
            <a:endParaRPr lang="en-US" sz="2900" dirty="0"/>
          </a:p>
        </p:txBody>
      </p:sp>
      <p:sp>
        <p:nvSpPr>
          <p:cNvPr id="4" name="Text 1"/>
          <p:cNvSpPr/>
          <p:nvPr/>
        </p:nvSpPr>
        <p:spPr>
          <a:xfrm>
            <a:off x="663297" y="4275296"/>
            <a:ext cx="13303806" cy="265271"/>
          </a:xfrm>
          <a:prstGeom prst="rect">
            <a:avLst/>
          </a:prstGeom>
          <a:noFill/>
          <a:ln/>
        </p:spPr>
        <p:txBody>
          <a:bodyPr wrap="none" lIns="0" tIns="0" rIns="0" bIns="0" rtlCol="0" anchor="t"/>
          <a:lstStyle/>
          <a:p>
            <a:pPr marL="342900" indent="-342900" algn="l">
              <a:lnSpc>
                <a:spcPts val="2050"/>
              </a:lnSpc>
              <a:buSzPct val="100000"/>
              <a:buChar char="•"/>
            </a:pPr>
            <a:r>
              <a:rPr lang="en-US" sz="1600" b="1" dirty="0">
                <a:solidFill>
                  <a:srgbClr val="E0E4E6"/>
                </a:solidFill>
                <a:latin typeface="Barlow" pitchFamily="34" charset="0"/>
                <a:ea typeface="Barlow" pitchFamily="34" charset="-122"/>
                <a:cs typeface="Barlow" pitchFamily="34" charset="-120"/>
              </a:rPr>
              <a:t>Puertos esenciales permitidos:</a:t>
            </a:r>
            <a:endParaRPr lang="en-US" sz="1600" dirty="0"/>
          </a:p>
        </p:txBody>
      </p:sp>
      <p:sp>
        <p:nvSpPr>
          <p:cNvPr id="5" name="Text 2"/>
          <p:cNvSpPr/>
          <p:nvPr/>
        </p:nvSpPr>
        <p:spPr>
          <a:xfrm>
            <a:off x="663297" y="4598551"/>
            <a:ext cx="13303806" cy="265271"/>
          </a:xfrm>
          <a:prstGeom prst="rect">
            <a:avLst/>
          </a:prstGeom>
          <a:noFill/>
          <a:ln/>
        </p:spPr>
        <p:txBody>
          <a:bodyPr wrap="none" lIns="0" tIns="0" rIns="0" bIns="0" rtlCol="0" anchor="t"/>
          <a:lstStyle/>
          <a:p>
            <a:pPr marL="685800" lvl="1" indent="-342900" algn="l">
              <a:lnSpc>
                <a:spcPts val="2050"/>
              </a:lnSpc>
              <a:buSzPct val="100000"/>
              <a:buChar char="•"/>
            </a:pPr>
            <a:r>
              <a:rPr lang="en-US" sz="1600" b="1" dirty="0">
                <a:solidFill>
                  <a:srgbClr val="E0E4E6"/>
                </a:solidFill>
                <a:latin typeface="Barlow" pitchFamily="34" charset="0"/>
                <a:ea typeface="Barlow" pitchFamily="34" charset="-122"/>
                <a:cs typeface="Barlow" pitchFamily="34" charset="-120"/>
              </a:rPr>
              <a:t>HTTP (80)</a:t>
            </a:r>
            <a:r>
              <a:rPr lang="en-US" sz="1600" dirty="0">
                <a:solidFill>
                  <a:srgbClr val="E0E4E6"/>
                </a:solidFill>
                <a:latin typeface="Barlow" pitchFamily="34" charset="0"/>
                <a:ea typeface="Barlow" pitchFamily="34" charset="-122"/>
                <a:cs typeface="Barlow" pitchFamily="34" charset="-120"/>
              </a:rPr>
              <a:t>: Permite tráfico HTTP.</a:t>
            </a:r>
            <a:endParaRPr lang="en-US" sz="1600" dirty="0"/>
          </a:p>
        </p:txBody>
      </p:sp>
      <p:sp>
        <p:nvSpPr>
          <p:cNvPr id="6" name="Text 3"/>
          <p:cNvSpPr/>
          <p:nvPr/>
        </p:nvSpPr>
        <p:spPr>
          <a:xfrm>
            <a:off x="663297" y="4921806"/>
            <a:ext cx="13303806" cy="265271"/>
          </a:xfrm>
          <a:prstGeom prst="rect">
            <a:avLst/>
          </a:prstGeom>
          <a:noFill/>
          <a:ln/>
        </p:spPr>
        <p:txBody>
          <a:bodyPr wrap="none" lIns="0" tIns="0" rIns="0" bIns="0" rtlCol="0" anchor="t"/>
          <a:lstStyle/>
          <a:p>
            <a:pPr marL="685800" lvl="1" indent="-342900" algn="l">
              <a:lnSpc>
                <a:spcPts val="2050"/>
              </a:lnSpc>
              <a:buSzPct val="100000"/>
              <a:buChar char="•"/>
            </a:pPr>
            <a:r>
              <a:rPr lang="en-US" sz="1600" b="1" dirty="0">
                <a:solidFill>
                  <a:srgbClr val="E0E4E6"/>
                </a:solidFill>
                <a:latin typeface="Barlow" pitchFamily="34" charset="0"/>
                <a:ea typeface="Barlow" pitchFamily="34" charset="-122"/>
                <a:cs typeface="Barlow" pitchFamily="34" charset="-120"/>
              </a:rPr>
              <a:t>SSH (2200)</a:t>
            </a:r>
            <a:r>
              <a:rPr lang="en-US" sz="1600" dirty="0">
                <a:solidFill>
                  <a:srgbClr val="E0E4E6"/>
                </a:solidFill>
                <a:latin typeface="Barlow" pitchFamily="34" charset="0"/>
                <a:ea typeface="Barlow" pitchFamily="34" charset="-122"/>
                <a:cs typeface="Barlow" pitchFamily="34" charset="-120"/>
              </a:rPr>
              <a:t>: Permite tráfico SSH en puerto personalizado.</a:t>
            </a:r>
            <a:endParaRPr lang="en-US" sz="1600" dirty="0"/>
          </a:p>
        </p:txBody>
      </p:sp>
      <p:sp>
        <p:nvSpPr>
          <p:cNvPr id="7" name="Text 4"/>
          <p:cNvSpPr/>
          <p:nvPr/>
        </p:nvSpPr>
        <p:spPr>
          <a:xfrm>
            <a:off x="663297" y="5245060"/>
            <a:ext cx="13303806" cy="265271"/>
          </a:xfrm>
          <a:prstGeom prst="rect">
            <a:avLst/>
          </a:prstGeom>
          <a:noFill/>
          <a:ln/>
        </p:spPr>
        <p:txBody>
          <a:bodyPr wrap="none" lIns="0" tIns="0" rIns="0" bIns="0" rtlCol="0" anchor="t"/>
          <a:lstStyle/>
          <a:p>
            <a:pPr marL="685800" lvl="1" indent="-342900" algn="l">
              <a:lnSpc>
                <a:spcPts val="2050"/>
              </a:lnSpc>
              <a:buSzPct val="100000"/>
              <a:buChar char="•"/>
            </a:pPr>
            <a:r>
              <a:rPr lang="en-US" sz="1600" b="1" dirty="0">
                <a:solidFill>
                  <a:srgbClr val="E0E4E6"/>
                </a:solidFill>
                <a:latin typeface="Barlow" pitchFamily="34" charset="0"/>
                <a:ea typeface="Barlow" pitchFamily="34" charset="-122"/>
                <a:cs typeface="Barlow" pitchFamily="34" charset="-120"/>
              </a:rPr>
              <a:t>FTP (2100)</a:t>
            </a:r>
            <a:r>
              <a:rPr lang="en-US" sz="1600" dirty="0">
                <a:solidFill>
                  <a:srgbClr val="E0E4E6"/>
                </a:solidFill>
                <a:latin typeface="Barlow" pitchFamily="34" charset="0"/>
                <a:ea typeface="Barlow" pitchFamily="34" charset="-122"/>
                <a:cs typeface="Barlow" pitchFamily="34" charset="-120"/>
              </a:rPr>
              <a:t>: Permite tráfico FTP.</a:t>
            </a:r>
            <a:endParaRPr lang="en-US" sz="1600" dirty="0"/>
          </a:p>
        </p:txBody>
      </p:sp>
      <p:sp>
        <p:nvSpPr>
          <p:cNvPr id="8" name="Text 5"/>
          <p:cNvSpPr/>
          <p:nvPr/>
        </p:nvSpPr>
        <p:spPr>
          <a:xfrm>
            <a:off x="663297" y="5568315"/>
            <a:ext cx="13303806" cy="265271"/>
          </a:xfrm>
          <a:prstGeom prst="rect">
            <a:avLst/>
          </a:prstGeom>
          <a:noFill/>
          <a:ln/>
        </p:spPr>
        <p:txBody>
          <a:bodyPr wrap="none" lIns="0" tIns="0" rIns="0" bIns="0" rtlCol="0" anchor="t"/>
          <a:lstStyle/>
          <a:p>
            <a:pPr marL="342900" indent="-342900" algn="l">
              <a:lnSpc>
                <a:spcPts val="2050"/>
              </a:lnSpc>
              <a:buSzPct val="100000"/>
              <a:buChar char="•"/>
            </a:pPr>
            <a:r>
              <a:rPr lang="en-US" sz="1600" b="1" dirty="0">
                <a:solidFill>
                  <a:srgbClr val="E0E4E6"/>
                </a:solidFill>
                <a:latin typeface="Barlow" pitchFamily="34" charset="0"/>
                <a:ea typeface="Barlow" pitchFamily="34" charset="-122"/>
                <a:cs typeface="Barlow" pitchFamily="34" charset="-120"/>
              </a:rPr>
              <a:t>Limitación de intentos (FTP y SSH):</a:t>
            </a:r>
            <a:endParaRPr lang="en-US" sz="1600" dirty="0"/>
          </a:p>
        </p:txBody>
      </p:sp>
      <p:sp>
        <p:nvSpPr>
          <p:cNvPr id="9" name="Text 6"/>
          <p:cNvSpPr/>
          <p:nvPr/>
        </p:nvSpPr>
        <p:spPr>
          <a:xfrm>
            <a:off x="663297" y="5891570"/>
            <a:ext cx="13303806" cy="265271"/>
          </a:xfrm>
          <a:prstGeom prst="rect">
            <a:avLst/>
          </a:prstGeom>
          <a:noFill/>
          <a:ln/>
        </p:spPr>
        <p:txBody>
          <a:bodyPr wrap="none" lIns="0" tIns="0" rIns="0" bIns="0" rtlCol="0" anchor="t"/>
          <a:lstStyle/>
          <a:p>
            <a:pPr marL="685800" lvl="1" indent="-342900" algn="l">
              <a:lnSpc>
                <a:spcPts val="2050"/>
              </a:lnSpc>
              <a:buSzPct val="100000"/>
              <a:buChar char="•"/>
            </a:pPr>
            <a:r>
              <a:rPr lang="en-US" sz="1600" b="1" dirty="0">
                <a:solidFill>
                  <a:srgbClr val="E0E4E6"/>
                </a:solidFill>
                <a:latin typeface="Barlow" pitchFamily="34" charset="0"/>
                <a:ea typeface="Barlow" pitchFamily="34" charset="-122"/>
                <a:cs typeface="Barlow" pitchFamily="34" charset="-120"/>
              </a:rPr>
              <a:t>FTP (2100)</a:t>
            </a:r>
            <a:r>
              <a:rPr lang="en-US" sz="1600" dirty="0">
                <a:solidFill>
                  <a:srgbClr val="E0E4E6"/>
                </a:solidFill>
                <a:latin typeface="Barlow" pitchFamily="34" charset="0"/>
                <a:ea typeface="Barlow" pitchFamily="34" charset="-122"/>
                <a:cs typeface="Barlow" pitchFamily="34" charset="-120"/>
              </a:rPr>
              <a:t>: Máximo </a:t>
            </a:r>
            <a:r>
              <a:rPr lang="en-US" sz="1600" b="1" dirty="0">
                <a:solidFill>
                  <a:srgbClr val="E0E4E6"/>
                </a:solidFill>
                <a:latin typeface="Barlow" pitchFamily="34" charset="0"/>
                <a:ea typeface="Barlow" pitchFamily="34" charset="-122"/>
                <a:cs typeface="Barlow" pitchFamily="34" charset="-120"/>
              </a:rPr>
              <a:t>5 intentos</a:t>
            </a:r>
            <a:r>
              <a:rPr lang="en-US" sz="1600" dirty="0">
                <a:solidFill>
                  <a:srgbClr val="E0E4E6"/>
                </a:solidFill>
                <a:latin typeface="Barlow" pitchFamily="34" charset="0"/>
                <a:ea typeface="Barlow" pitchFamily="34" charset="-122"/>
                <a:cs typeface="Barlow" pitchFamily="34" charset="-120"/>
              </a:rPr>
              <a:t> por IP en </a:t>
            </a:r>
            <a:r>
              <a:rPr lang="en-US" sz="1600" b="1" dirty="0">
                <a:solidFill>
                  <a:srgbClr val="E0E4E6"/>
                </a:solidFill>
                <a:latin typeface="Barlow" pitchFamily="34" charset="0"/>
                <a:ea typeface="Barlow" pitchFamily="34" charset="-122"/>
                <a:cs typeface="Barlow" pitchFamily="34" charset="-120"/>
              </a:rPr>
              <a:t>10 minutos</a:t>
            </a:r>
            <a:r>
              <a:rPr lang="en-US" sz="1600" dirty="0">
                <a:solidFill>
                  <a:srgbClr val="E0E4E6"/>
                </a:solidFill>
                <a:latin typeface="Barlow" pitchFamily="34" charset="0"/>
                <a:ea typeface="Barlow" pitchFamily="34" charset="-122"/>
                <a:cs typeface="Barlow" pitchFamily="34" charset="-120"/>
              </a:rPr>
              <a:t>. Bloqueo temporal.</a:t>
            </a:r>
            <a:endParaRPr lang="en-US" sz="1600" dirty="0"/>
          </a:p>
        </p:txBody>
      </p:sp>
      <p:sp>
        <p:nvSpPr>
          <p:cNvPr id="10" name="Text 7"/>
          <p:cNvSpPr/>
          <p:nvPr/>
        </p:nvSpPr>
        <p:spPr>
          <a:xfrm>
            <a:off x="663297" y="6214824"/>
            <a:ext cx="13303806" cy="265271"/>
          </a:xfrm>
          <a:prstGeom prst="rect">
            <a:avLst/>
          </a:prstGeom>
          <a:noFill/>
          <a:ln/>
        </p:spPr>
        <p:txBody>
          <a:bodyPr wrap="none" lIns="0" tIns="0" rIns="0" bIns="0" rtlCol="0" anchor="t"/>
          <a:lstStyle/>
          <a:p>
            <a:pPr marL="685800" lvl="1" indent="-342900" algn="l">
              <a:lnSpc>
                <a:spcPts val="2050"/>
              </a:lnSpc>
              <a:buSzPct val="100000"/>
              <a:buChar char="•"/>
            </a:pPr>
            <a:r>
              <a:rPr lang="en-US" sz="1600" b="1" dirty="0">
                <a:solidFill>
                  <a:srgbClr val="E0E4E6"/>
                </a:solidFill>
                <a:latin typeface="Barlow" pitchFamily="34" charset="0"/>
                <a:ea typeface="Barlow" pitchFamily="34" charset="-122"/>
                <a:cs typeface="Barlow" pitchFamily="34" charset="-120"/>
              </a:rPr>
              <a:t>SSH (2200)</a:t>
            </a:r>
            <a:r>
              <a:rPr lang="en-US" sz="1600" dirty="0">
                <a:solidFill>
                  <a:srgbClr val="E0E4E6"/>
                </a:solidFill>
                <a:latin typeface="Barlow" pitchFamily="34" charset="0"/>
                <a:ea typeface="Barlow" pitchFamily="34" charset="-122"/>
                <a:cs typeface="Barlow" pitchFamily="34" charset="-120"/>
              </a:rPr>
              <a:t>: Máximo </a:t>
            </a:r>
            <a:r>
              <a:rPr lang="en-US" sz="1600" b="1" dirty="0">
                <a:solidFill>
                  <a:srgbClr val="E0E4E6"/>
                </a:solidFill>
                <a:latin typeface="Barlow" pitchFamily="34" charset="0"/>
                <a:ea typeface="Barlow" pitchFamily="34" charset="-122"/>
                <a:cs typeface="Barlow" pitchFamily="34" charset="-120"/>
              </a:rPr>
              <a:t>5 intentos</a:t>
            </a:r>
            <a:r>
              <a:rPr lang="en-US" sz="1600" dirty="0">
                <a:solidFill>
                  <a:srgbClr val="E0E4E6"/>
                </a:solidFill>
                <a:latin typeface="Barlow" pitchFamily="34" charset="0"/>
                <a:ea typeface="Barlow" pitchFamily="34" charset="-122"/>
                <a:cs typeface="Barlow" pitchFamily="34" charset="-120"/>
              </a:rPr>
              <a:t> por IP en </a:t>
            </a:r>
            <a:r>
              <a:rPr lang="en-US" sz="1600" b="1" dirty="0">
                <a:solidFill>
                  <a:srgbClr val="E0E4E6"/>
                </a:solidFill>
                <a:latin typeface="Barlow" pitchFamily="34" charset="0"/>
                <a:ea typeface="Barlow" pitchFamily="34" charset="-122"/>
                <a:cs typeface="Barlow" pitchFamily="34" charset="-120"/>
              </a:rPr>
              <a:t>10 minutos</a:t>
            </a:r>
            <a:r>
              <a:rPr lang="en-US" sz="1600" dirty="0">
                <a:solidFill>
                  <a:srgbClr val="E0E4E6"/>
                </a:solidFill>
                <a:latin typeface="Barlow" pitchFamily="34" charset="0"/>
                <a:ea typeface="Barlow" pitchFamily="34" charset="-122"/>
                <a:cs typeface="Barlow" pitchFamily="34" charset="-120"/>
              </a:rPr>
              <a:t>. Bloqueo temporal.</a:t>
            </a:r>
            <a:endParaRPr lang="en-US" sz="1600" dirty="0"/>
          </a:p>
        </p:txBody>
      </p:sp>
      <p:sp>
        <p:nvSpPr>
          <p:cNvPr id="11" name="Text 8"/>
          <p:cNvSpPr/>
          <p:nvPr/>
        </p:nvSpPr>
        <p:spPr>
          <a:xfrm>
            <a:off x="663297" y="6538079"/>
            <a:ext cx="13303806" cy="265271"/>
          </a:xfrm>
          <a:prstGeom prst="rect">
            <a:avLst/>
          </a:prstGeom>
          <a:noFill/>
          <a:ln/>
        </p:spPr>
        <p:txBody>
          <a:bodyPr wrap="none" lIns="0" tIns="0" rIns="0" bIns="0" rtlCol="0" anchor="t"/>
          <a:lstStyle/>
          <a:p>
            <a:pPr marL="342900" indent="-342900" algn="l">
              <a:lnSpc>
                <a:spcPts val="2050"/>
              </a:lnSpc>
              <a:buSzPct val="100000"/>
              <a:buChar char="•"/>
            </a:pPr>
            <a:r>
              <a:rPr lang="en-US" sz="1600" b="1" dirty="0">
                <a:solidFill>
                  <a:srgbClr val="E0E4E6"/>
                </a:solidFill>
                <a:latin typeface="Barlow" pitchFamily="34" charset="0"/>
                <a:ea typeface="Barlow" pitchFamily="34" charset="-122"/>
                <a:cs typeface="Barlow" pitchFamily="34" charset="-120"/>
              </a:rPr>
              <a:t>Acceso SSH limitado a la red local:</a:t>
            </a:r>
            <a:endParaRPr lang="en-US" sz="1600" dirty="0"/>
          </a:p>
        </p:txBody>
      </p:sp>
      <p:sp>
        <p:nvSpPr>
          <p:cNvPr id="12" name="Text 9"/>
          <p:cNvSpPr/>
          <p:nvPr/>
        </p:nvSpPr>
        <p:spPr>
          <a:xfrm>
            <a:off x="663297" y="6861334"/>
            <a:ext cx="13303806" cy="265271"/>
          </a:xfrm>
          <a:prstGeom prst="rect">
            <a:avLst/>
          </a:prstGeom>
          <a:noFill/>
          <a:ln/>
        </p:spPr>
        <p:txBody>
          <a:bodyPr wrap="none" lIns="0" tIns="0" rIns="0" bIns="0" rtlCol="0" anchor="t"/>
          <a:lstStyle/>
          <a:p>
            <a:pPr marL="685800" lvl="1" indent="-342900" algn="l">
              <a:lnSpc>
                <a:spcPts val="2050"/>
              </a:lnSpc>
              <a:buSzPct val="100000"/>
              <a:buChar char="•"/>
            </a:pPr>
            <a:r>
              <a:rPr lang="en-US" sz="1600" dirty="0">
                <a:solidFill>
                  <a:srgbClr val="E0E4E6"/>
                </a:solidFill>
                <a:latin typeface="Barlow" pitchFamily="34" charset="0"/>
                <a:ea typeface="Barlow" pitchFamily="34" charset="-122"/>
                <a:cs typeface="Barlow" pitchFamily="34" charset="-120"/>
              </a:rPr>
              <a:t>Solo se permite </a:t>
            </a:r>
            <a:r>
              <a:rPr lang="en-US" sz="1600" b="1" dirty="0">
                <a:solidFill>
                  <a:srgbClr val="E0E4E6"/>
                </a:solidFill>
                <a:latin typeface="Barlow" pitchFamily="34" charset="0"/>
                <a:ea typeface="Barlow" pitchFamily="34" charset="-122"/>
                <a:cs typeface="Barlow" pitchFamily="34" charset="-120"/>
              </a:rPr>
              <a:t>SSH</a:t>
            </a:r>
            <a:r>
              <a:rPr lang="en-US" sz="1600" dirty="0">
                <a:solidFill>
                  <a:srgbClr val="E0E4E6"/>
                </a:solidFill>
                <a:latin typeface="Barlow" pitchFamily="34" charset="0"/>
                <a:ea typeface="Barlow" pitchFamily="34" charset="-122"/>
                <a:cs typeface="Barlow" pitchFamily="34" charset="-120"/>
              </a:rPr>
              <a:t> desde la red local </a:t>
            </a:r>
            <a:r>
              <a:rPr lang="en-US" sz="1600" b="1" dirty="0">
                <a:solidFill>
                  <a:srgbClr val="E0E4E6"/>
                </a:solidFill>
                <a:latin typeface="Barlow" pitchFamily="34" charset="0"/>
                <a:ea typeface="Barlow" pitchFamily="34" charset="-122"/>
                <a:cs typeface="Barlow" pitchFamily="34" charset="-120"/>
              </a:rPr>
              <a:t>192.168.0.0/24</a:t>
            </a:r>
            <a:r>
              <a:rPr lang="en-US" sz="1600" dirty="0">
                <a:solidFill>
                  <a:srgbClr val="E0E4E6"/>
                </a:solidFill>
                <a:latin typeface="Barlow" pitchFamily="34" charset="0"/>
                <a:ea typeface="Barlow" pitchFamily="34" charset="-122"/>
                <a:cs typeface="Barlow" pitchFamily="34" charset="-120"/>
              </a:rPr>
              <a:t>.</a:t>
            </a:r>
            <a:endParaRPr lang="en-US" sz="1600" dirty="0"/>
          </a:p>
        </p:txBody>
      </p:sp>
      <p:sp>
        <p:nvSpPr>
          <p:cNvPr id="13" name="Text 10"/>
          <p:cNvSpPr/>
          <p:nvPr/>
        </p:nvSpPr>
        <p:spPr>
          <a:xfrm>
            <a:off x="663297" y="7184588"/>
            <a:ext cx="13303806" cy="265271"/>
          </a:xfrm>
          <a:prstGeom prst="rect">
            <a:avLst/>
          </a:prstGeom>
          <a:noFill/>
          <a:ln/>
        </p:spPr>
        <p:txBody>
          <a:bodyPr wrap="none" lIns="0" tIns="0" rIns="0" bIns="0" rtlCol="0" anchor="t"/>
          <a:lstStyle/>
          <a:p>
            <a:pPr marL="342900" indent="-342900" algn="l">
              <a:lnSpc>
                <a:spcPts val="2050"/>
              </a:lnSpc>
              <a:buSzPct val="100000"/>
              <a:buChar char="•"/>
            </a:pPr>
            <a:r>
              <a:rPr lang="en-US" sz="1600" b="1" dirty="0">
                <a:solidFill>
                  <a:srgbClr val="E0E4E6"/>
                </a:solidFill>
                <a:latin typeface="Barlow" pitchFamily="34" charset="0"/>
                <a:ea typeface="Barlow" pitchFamily="34" charset="-122"/>
                <a:cs typeface="Barlow" pitchFamily="34" charset="-120"/>
              </a:rPr>
              <a:t>Bloqueo de IP atacante:</a:t>
            </a:r>
            <a:endParaRPr lang="en-US" sz="1600" dirty="0"/>
          </a:p>
        </p:txBody>
      </p:sp>
      <p:sp>
        <p:nvSpPr>
          <p:cNvPr id="14" name="Text 11"/>
          <p:cNvSpPr/>
          <p:nvPr/>
        </p:nvSpPr>
        <p:spPr>
          <a:xfrm>
            <a:off x="663297" y="7507843"/>
            <a:ext cx="13303806" cy="265271"/>
          </a:xfrm>
          <a:prstGeom prst="rect">
            <a:avLst/>
          </a:prstGeom>
          <a:noFill/>
          <a:ln/>
        </p:spPr>
        <p:txBody>
          <a:bodyPr wrap="none" lIns="0" tIns="0" rIns="0" bIns="0" rtlCol="0" anchor="t"/>
          <a:lstStyle/>
          <a:p>
            <a:pPr marL="685800" lvl="1" indent="-342900" algn="l">
              <a:lnSpc>
                <a:spcPts val="2050"/>
              </a:lnSpc>
              <a:buSzPct val="100000"/>
              <a:buChar char="•"/>
            </a:pPr>
            <a:r>
              <a:rPr lang="en-US" sz="1600" b="1" dirty="0">
                <a:solidFill>
                  <a:srgbClr val="E0E4E6"/>
                </a:solidFill>
                <a:latin typeface="Barlow" pitchFamily="34" charset="0"/>
                <a:ea typeface="Barlow" pitchFamily="34" charset="-122"/>
                <a:cs typeface="Barlow" pitchFamily="34" charset="-120"/>
              </a:rPr>
              <a:t>IP 192.168.0.134</a:t>
            </a:r>
            <a:r>
              <a:rPr lang="en-US" sz="1600" dirty="0">
                <a:solidFill>
                  <a:srgbClr val="E0E4E6"/>
                </a:solidFill>
                <a:latin typeface="Barlow" pitchFamily="34" charset="0"/>
                <a:ea typeface="Barlow" pitchFamily="34" charset="-122"/>
                <a:cs typeface="Barlow" pitchFamily="34" charset="-120"/>
              </a:rPr>
              <a:t> bloqueada tras intrusión por SSH.</a:t>
            </a:r>
            <a:endParaRPr lang="en-US" sz="16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14630400" cy="2960251"/>
          </a:xfrm>
          <a:prstGeom prst="rect">
            <a:avLst/>
          </a:prstGeom>
        </p:spPr>
      </p:pic>
      <p:sp>
        <p:nvSpPr>
          <p:cNvPr id="3" name="Text 0"/>
          <p:cNvSpPr/>
          <p:nvPr/>
        </p:nvSpPr>
        <p:spPr>
          <a:xfrm>
            <a:off x="631508" y="3394353"/>
            <a:ext cx="8864322" cy="438507"/>
          </a:xfrm>
          <a:prstGeom prst="rect">
            <a:avLst/>
          </a:prstGeom>
          <a:noFill/>
          <a:ln/>
        </p:spPr>
        <p:txBody>
          <a:bodyPr wrap="none" lIns="0" tIns="0" rIns="0" bIns="0" rtlCol="0" anchor="t"/>
          <a:lstStyle/>
          <a:p>
            <a:pPr marL="0" indent="0" algn="l">
              <a:lnSpc>
                <a:spcPts val="3450"/>
              </a:lnSpc>
              <a:buNone/>
            </a:pPr>
            <a:r>
              <a:rPr lang="en-US" sz="3200" b="1" dirty="0">
                <a:solidFill>
                  <a:srgbClr val="F0FCFF"/>
                </a:solidFill>
                <a:latin typeface="Spline Sans Bold" pitchFamily="34" charset="0"/>
                <a:ea typeface="Spline Sans Bold" pitchFamily="34" charset="-122"/>
                <a:cs typeface="Spline Sans Bold" pitchFamily="34" charset="-120"/>
              </a:rPr>
              <a:t>Cambio de Permisos en Carpetas y Archivos Sensibles</a:t>
            </a:r>
            <a:endParaRPr lang="en-US" sz="3200" dirty="0"/>
          </a:p>
        </p:txBody>
      </p:sp>
      <p:sp>
        <p:nvSpPr>
          <p:cNvPr id="4" name="Text 1"/>
          <p:cNvSpPr/>
          <p:nvPr/>
        </p:nvSpPr>
        <p:spPr>
          <a:xfrm>
            <a:off x="631508" y="4069675"/>
            <a:ext cx="13367385" cy="252532"/>
          </a:xfrm>
          <a:prstGeom prst="rect">
            <a:avLst/>
          </a:prstGeom>
          <a:noFill/>
          <a:ln/>
        </p:spPr>
        <p:txBody>
          <a:bodyPr wrap="none" lIns="0" tIns="0" rIns="0" bIns="0" rtlCol="0" anchor="t"/>
          <a:lstStyle/>
          <a:p>
            <a:pPr marL="342900" indent="-342900" algn="l">
              <a:lnSpc>
                <a:spcPts val="1950"/>
              </a:lnSpc>
              <a:buSzPct val="100000"/>
              <a:buChar char="•"/>
            </a:pPr>
            <a:r>
              <a:rPr lang="en-US" sz="1600" b="1" dirty="0">
                <a:solidFill>
                  <a:srgbClr val="E0E4E6"/>
                </a:solidFill>
                <a:latin typeface="Barlow" pitchFamily="34" charset="0"/>
                <a:ea typeface="Barlow" pitchFamily="34" charset="-122"/>
                <a:cs typeface="Barlow" pitchFamily="34" charset="-120"/>
              </a:rPr>
              <a:t>Carpetas:</a:t>
            </a:r>
            <a:endParaRPr lang="en-US" sz="1600" dirty="0"/>
          </a:p>
        </p:txBody>
      </p:sp>
      <p:sp>
        <p:nvSpPr>
          <p:cNvPr id="5" name="Text 2"/>
          <p:cNvSpPr/>
          <p:nvPr/>
        </p:nvSpPr>
        <p:spPr>
          <a:xfrm>
            <a:off x="631508" y="4377452"/>
            <a:ext cx="13367385" cy="252532"/>
          </a:xfrm>
          <a:prstGeom prst="rect">
            <a:avLst/>
          </a:prstGeom>
          <a:noFill/>
          <a:ln/>
        </p:spPr>
        <p:txBody>
          <a:bodyPr wrap="none" lIns="0" tIns="0" rIns="0" bIns="0" rtlCol="0" anchor="t"/>
          <a:lstStyle/>
          <a:p>
            <a:pPr marL="685800" lvl="1" indent="-342900" algn="l">
              <a:lnSpc>
                <a:spcPts val="1950"/>
              </a:lnSpc>
              <a:buSzPct val="100000"/>
              <a:buChar char="•"/>
            </a:pPr>
            <a:r>
              <a:rPr lang="en-US" sz="1600" b="1" dirty="0">
                <a:solidFill>
                  <a:srgbClr val="E0E4E6"/>
                </a:solidFill>
                <a:latin typeface="Barlow" pitchFamily="34" charset="0"/>
                <a:ea typeface="Barlow" pitchFamily="34" charset="-122"/>
                <a:cs typeface="Barlow" pitchFamily="34" charset="-120"/>
              </a:rPr>
              <a:t>/var/www/html</a:t>
            </a:r>
            <a:r>
              <a:rPr lang="en-US" sz="1600" dirty="0">
                <a:solidFill>
                  <a:srgbClr val="E0E4E6"/>
                </a:solidFill>
                <a:latin typeface="Barlow" pitchFamily="34" charset="0"/>
                <a:ea typeface="Barlow" pitchFamily="34" charset="-122"/>
                <a:cs typeface="Barlow" pitchFamily="34" charset="-120"/>
              </a:rPr>
              <a:t> y subdirectorios: Permisos cambiados a </a:t>
            </a:r>
            <a:r>
              <a:rPr lang="en-US" sz="1600" b="1" dirty="0">
                <a:solidFill>
                  <a:srgbClr val="E0E4E6"/>
                </a:solidFill>
                <a:latin typeface="Barlow" pitchFamily="34" charset="0"/>
                <a:ea typeface="Barlow" pitchFamily="34" charset="-122"/>
                <a:cs typeface="Barlow" pitchFamily="34" charset="-120"/>
              </a:rPr>
              <a:t>755</a:t>
            </a:r>
            <a:r>
              <a:rPr lang="en-US" sz="1600" dirty="0">
                <a:solidFill>
                  <a:srgbClr val="E0E4E6"/>
                </a:solidFill>
                <a:latin typeface="Barlow" pitchFamily="34" charset="0"/>
                <a:ea typeface="Barlow" pitchFamily="34" charset="-122"/>
                <a:cs typeface="Barlow" pitchFamily="34" charset="-120"/>
              </a:rPr>
              <a:t> para que solo el propietario </a:t>
            </a:r>
            <a:r>
              <a:rPr lang="en-US" sz="1600" b="1" dirty="0">
                <a:solidFill>
                  <a:srgbClr val="E0E4E6"/>
                </a:solidFill>
                <a:latin typeface="Barlow" pitchFamily="34" charset="0"/>
                <a:ea typeface="Barlow" pitchFamily="34" charset="-122"/>
                <a:cs typeface="Barlow" pitchFamily="34" charset="-120"/>
              </a:rPr>
              <a:t>(www-data)</a:t>
            </a:r>
            <a:r>
              <a:rPr lang="en-US" sz="1600" dirty="0">
                <a:solidFill>
                  <a:srgbClr val="E0E4E6"/>
                </a:solidFill>
                <a:latin typeface="Barlow" pitchFamily="34" charset="0"/>
                <a:ea typeface="Barlow" pitchFamily="34" charset="-122"/>
                <a:cs typeface="Barlow" pitchFamily="34" charset="-120"/>
              </a:rPr>
              <a:t> pueda modificar archivos.</a:t>
            </a:r>
            <a:endParaRPr lang="en-US" sz="1600" dirty="0"/>
          </a:p>
        </p:txBody>
      </p:sp>
      <p:sp>
        <p:nvSpPr>
          <p:cNvPr id="6" name="Text 3"/>
          <p:cNvSpPr/>
          <p:nvPr/>
        </p:nvSpPr>
        <p:spPr>
          <a:xfrm>
            <a:off x="631508" y="4685228"/>
            <a:ext cx="13367385" cy="252532"/>
          </a:xfrm>
          <a:prstGeom prst="rect">
            <a:avLst/>
          </a:prstGeom>
          <a:noFill/>
          <a:ln/>
        </p:spPr>
        <p:txBody>
          <a:bodyPr wrap="none" lIns="0" tIns="0" rIns="0" bIns="0" rtlCol="0" anchor="t"/>
          <a:lstStyle/>
          <a:p>
            <a:pPr marL="342900" indent="-342900" algn="l">
              <a:lnSpc>
                <a:spcPts val="1950"/>
              </a:lnSpc>
              <a:buSzPct val="100000"/>
              <a:buChar char="•"/>
            </a:pPr>
            <a:r>
              <a:rPr lang="en-US" sz="1600" b="1" dirty="0">
                <a:solidFill>
                  <a:srgbClr val="E0E4E6"/>
                </a:solidFill>
                <a:latin typeface="Barlow" pitchFamily="34" charset="0"/>
                <a:ea typeface="Barlow" pitchFamily="34" charset="-122"/>
                <a:cs typeface="Barlow" pitchFamily="34" charset="-120"/>
              </a:rPr>
              <a:t>Archivos:</a:t>
            </a:r>
            <a:endParaRPr lang="en-US" sz="1600" dirty="0"/>
          </a:p>
        </p:txBody>
      </p:sp>
      <p:sp>
        <p:nvSpPr>
          <p:cNvPr id="7" name="Text 4"/>
          <p:cNvSpPr/>
          <p:nvPr/>
        </p:nvSpPr>
        <p:spPr>
          <a:xfrm>
            <a:off x="631508" y="4993005"/>
            <a:ext cx="13367385" cy="252532"/>
          </a:xfrm>
          <a:prstGeom prst="rect">
            <a:avLst/>
          </a:prstGeom>
          <a:noFill/>
          <a:ln/>
        </p:spPr>
        <p:txBody>
          <a:bodyPr wrap="none" lIns="0" tIns="0" rIns="0" bIns="0" rtlCol="0" anchor="t"/>
          <a:lstStyle/>
          <a:p>
            <a:pPr marL="685800" lvl="1" indent="-342900" algn="l">
              <a:lnSpc>
                <a:spcPts val="1950"/>
              </a:lnSpc>
              <a:buSzPct val="100000"/>
              <a:buChar char="•"/>
            </a:pPr>
            <a:r>
              <a:rPr lang="en-US" sz="1600" dirty="0">
                <a:solidFill>
                  <a:srgbClr val="E0E4E6"/>
                </a:solidFill>
                <a:latin typeface="Barlow" pitchFamily="34" charset="0"/>
                <a:ea typeface="Barlow" pitchFamily="34" charset="-122"/>
                <a:cs typeface="Barlow" pitchFamily="34" charset="-120"/>
              </a:rPr>
              <a:t>Archivos en </a:t>
            </a:r>
            <a:r>
              <a:rPr lang="en-US" sz="1600" b="1" dirty="0">
                <a:solidFill>
                  <a:srgbClr val="E0E4E6"/>
                </a:solidFill>
                <a:latin typeface="Barlow" pitchFamily="34" charset="0"/>
                <a:ea typeface="Barlow" pitchFamily="34" charset="-122"/>
                <a:cs typeface="Barlow" pitchFamily="34" charset="-120"/>
              </a:rPr>
              <a:t>/var/www/html</a:t>
            </a:r>
            <a:r>
              <a:rPr lang="en-US" sz="1600" dirty="0">
                <a:solidFill>
                  <a:srgbClr val="E0E4E6"/>
                </a:solidFill>
                <a:latin typeface="Barlow" pitchFamily="34" charset="0"/>
                <a:ea typeface="Barlow" pitchFamily="34" charset="-122"/>
                <a:cs typeface="Barlow" pitchFamily="34" charset="-120"/>
              </a:rPr>
              <a:t>: Permisos cambiados a </a:t>
            </a:r>
            <a:r>
              <a:rPr lang="en-US" sz="1600" b="1" dirty="0">
                <a:solidFill>
                  <a:srgbClr val="E0E4E6"/>
                </a:solidFill>
                <a:latin typeface="Barlow" pitchFamily="34" charset="0"/>
                <a:ea typeface="Barlow" pitchFamily="34" charset="-122"/>
                <a:cs typeface="Barlow" pitchFamily="34" charset="-120"/>
              </a:rPr>
              <a:t>644</a:t>
            </a:r>
            <a:r>
              <a:rPr lang="en-US" sz="1600" dirty="0">
                <a:solidFill>
                  <a:srgbClr val="E0E4E6"/>
                </a:solidFill>
                <a:latin typeface="Barlow" pitchFamily="34" charset="0"/>
                <a:ea typeface="Barlow" pitchFamily="34" charset="-122"/>
                <a:cs typeface="Barlow" pitchFamily="34" charset="-120"/>
              </a:rPr>
              <a:t>, permitiendo solo lectura para otros usuarios.</a:t>
            </a:r>
            <a:endParaRPr lang="en-US" sz="1600" dirty="0"/>
          </a:p>
        </p:txBody>
      </p:sp>
      <p:sp>
        <p:nvSpPr>
          <p:cNvPr id="8" name="Text 5"/>
          <p:cNvSpPr/>
          <p:nvPr/>
        </p:nvSpPr>
        <p:spPr>
          <a:xfrm>
            <a:off x="631508" y="5300782"/>
            <a:ext cx="13367385" cy="252532"/>
          </a:xfrm>
          <a:prstGeom prst="rect">
            <a:avLst/>
          </a:prstGeom>
          <a:noFill/>
          <a:ln/>
        </p:spPr>
        <p:txBody>
          <a:bodyPr wrap="none" lIns="0" tIns="0" rIns="0" bIns="0" rtlCol="0" anchor="t"/>
          <a:lstStyle/>
          <a:p>
            <a:pPr marL="685800" lvl="1" indent="-342900" algn="l">
              <a:lnSpc>
                <a:spcPts val="1950"/>
              </a:lnSpc>
              <a:buSzPct val="100000"/>
              <a:buChar char="•"/>
            </a:pPr>
            <a:r>
              <a:rPr lang="en-US" sz="1600" b="1" dirty="0">
                <a:solidFill>
                  <a:srgbClr val="E0E4E6"/>
                </a:solidFill>
                <a:latin typeface="Barlow" pitchFamily="34" charset="0"/>
                <a:ea typeface="Barlow" pitchFamily="34" charset="-122"/>
                <a:cs typeface="Barlow" pitchFamily="34" charset="-120"/>
              </a:rPr>
              <a:t>wp-config.php</a:t>
            </a:r>
            <a:r>
              <a:rPr lang="en-US" sz="1600" dirty="0">
                <a:solidFill>
                  <a:srgbClr val="E0E4E6"/>
                </a:solidFill>
                <a:latin typeface="Barlow" pitchFamily="34" charset="0"/>
                <a:ea typeface="Barlow" pitchFamily="34" charset="-122"/>
                <a:cs typeface="Barlow" pitchFamily="34" charset="-120"/>
              </a:rPr>
              <a:t> y </a:t>
            </a:r>
            <a:r>
              <a:rPr lang="en-US" sz="1600" b="1" dirty="0">
                <a:solidFill>
                  <a:srgbClr val="E0E4E6"/>
                </a:solidFill>
                <a:latin typeface="Barlow" pitchFamily="34" charset="0"/>
                <a:ea typeface="Barlow" pitchFamily="34" charset="-122"/>
                <a:cs typeface="Barlow" pitchFamily="34" charset="-120"/>
              </a:rPr>
              <a:t>xmlrpc.php</a:t>
            </a:r>
            <a:r>
              <a:rPr lang="en-US" sz="1600" dirty="0">
                <a:solidFill>
                  <a:srgbClr val="E0E4E6"/>
                </a:solidFill>
                <a:latin typeface="Barlow" pitchFamily="34" charset="0"/>
                <a:ea typeface="Barlow" pitchFamily="34" charset="-122"/>
                <a:cs typeface="Barlow" pitchFamily="34" charset="-120"/>
              </a:rPr>
              <a:t>: Permisos cambiados a </a:t>
            </a:r>
            <a:r>
              <a:rPr lang="en-US" sz="1600" b="1" dirty="0">
                <a:solidFill>
                  <a:srgbClr val="E0E4E6"/>
                </a:solidFill>
                <a:latin typeface="Barlow" pitchFamily="34" charset="0"/>
                <a:ea typeface="Barlow" pitchFamily="34" charset="-122"/>
                <a:cs typeface="Barlow" pitchFamily="34" charset="-120"/>
              </a:rPr>
              <a:t>600</a:t>
            </a:r>
            <a:r>
              <a:rPr lang="en-US" sz="1600" dirty="0">
                <a:solidFill>
                  <a:srgbClr val="E0E4E6"/>
                </a:solidFill>
                <a:latin typeface="Barlow" pitchFamily="34" charset="0"/>
                <a:ea typeface="Barlow" pitchFamily="34" charset="-122"/>
                <a:cs typeface="Barlow" pitchFamily="34" charset="-120"/>
              </a:rPr>
              <a:t>, limitando el acceso solo al propietario.</a:t>
            </a:r>
            <a:endParaRPr lang="en-US" sz="1600" dirty="0"/>
          </a:p>
        </p:txBody>
      </p:sp>
      <p:sp>
        <p:nvSpPr>
          <p:cNvPr id="9" name="Text 6"/>
          <p:cNvSpPr/>
          <p:nvPr/>
        </p:nvSpPr>
        <p:spPr>
          <a:xfrm>
            <a:off x="631508" y="5730835"/>
            <a:ext cx="13367385" cy="252532"/>
          </a:xfrm>
          <a:prstGeom prst="rect">
            <a:avLst/>
          </a:prstGeom>
          <a:noFill/>
          <a:ln/>
        </p:spPr>
        <p:txBody>
          <a:bodyPr wrap="none" lIns="0" tIns="0" rIns="0" bIns="0" rtlCol="0" anchor="t"/>
          <a:lstStyle/>
          <a:p>
            <a:pPr marL="0" indent="0" algn="l">
              <a:lnSpc>
                <a:spcPts val="1950"/>
              </a:lnSpc>
              <a:buNone/>
            </a:pPr>
            <a:r>
              <a:rPr lang="en-US" sz="1600" b="1" dirty="0">
                <a:solidFill>
                  <a:srgbClr val="E0E4E6"/>
                </a:solidFill>
                <a:latin typeface="Barlow" pitchFamily="34" charset="0"/>
                <a:ea typeface="Barlow" pitchFamily="34" charset="-122"/>
                <a:cs typeface="Barlow" pitchFamily="34" charset="-120"/>
              </a:rPr>
              <a:t>Comandos utilizados:</a:t>
            </a:r>
            <a:endParaRPr lang="en-US" sz="1600" dirty="0"/>
          </a:p>
        </p:txBody>
      </p:sp>
      <p:sp>
        <p:nvSpPr>
          <p:cNvPr id="10" name="Text 7"/>
          <p:cNvSpPr/>
          <p:nvPr/>
        </p:nvSpPr>
        <p:spPr>
          <a:xfrm>
            <a:off x="631508" y="6160889"/>
            <a:ext cx="13367385" cy="260152"/>
          </a:xfrm>
          <a:prstGeom prst="rect">
            <a:avLst/>
          </a:prstGeom>
          <a:noFill/>
          <a:ln/>
        </p:spPr>
        <p:txBody>
          <a:bodyPr wrap="none" lIns="0" tIns="0" rIns="0" bIns="0" rtlCol="0" anchor="t"/>
          <a:lstStyle/>
          <a:p>
            <a:pPr marL="342900" indent="-342900" algn="l">
              <a:lnSpc>
                <a:spcPts val="1950"/>
              </a:lnSpc>
              <a:buSzPct val="100000"/>
              <a:buChar char="•"/>
            </a:pPr>
            <a:r>
              <a:rPr lang="en-US" sz="1600" dirty="0">
                <a:solidFill>
                  <a:srgbClr val="E0E4E6"/>
                </a:solidFill>
                <a:highlight>
                  <a:srgbClr val="004D36"/>
                </a:highlight>
                <a:latin typeface="Consolas" pitchFamily="34" charset="0"/>
                <a:ea typeface="Consolas" pitchFamily="34" charset="-122"/>
                <a:cs typeface="Consolas" pitchFamily="34" charset="-120"/>
              </a:rPr>
              <a:t>chmod 755 /var/www/html</a:t>
            </a:r>
            <a:endParaRPr lang="en-US" sz="1600" dirty="0"/>
          </a:p>
        </p:txBody>
      </p:sp>
      <p:sp>
        <p:nvSpPr>
          <p:cNvPr id="11" name="Text 8"/>
          <p:cNvSpPr/>
          <p:nvPr/>
        </p:nvSpPr>
        <p:spPr>
          <a:xfrm>
            <a:off x="631508" y="6476286"/>
            <a:ext cx="13367385" cy="260152"/>
          </a:xfrm>
          <a:prstGeom prst="rect">
            <a:avLst/>
          </a:prstGeom>
          <a:noFill/>
          <a:ln/>
        </p:spPr>
        <p:txBody>
          <a:bodyPr wrap="none" lIns="0" tIns="0" rIns="0" bIns="0" rtlCol="0" anchor="t"/>
          <a:lstStyle/>
          <a:p>
            <a:pPr marL="342900" indent="-342900" algn="l">
              <a:lnSpc>
                <a:spcPts val="1950"/>
              </a:lnSpc>
              <a:buSzPct val="100000"/>
              <a:buChar char="•"/>
            </a:pPr>
            <a:r>
              <a:rPr lang="en-US" sz="1600" dirty="0">
                <a:solidFill>
                  <a:srgbClr val="E0E4E6"/>
                </a:solidFill>
                <a:highlight>
                  <a:srgbClr val="004D36"/>
                </a:highlight>
                <a:latin typeface="Consolas" pitchFamily="34" charset="0"/>
                <a:ea typeface="Consolas" pitchFamily="34" charset="-122"/>
                <a:cs typeface="Consolas" pitchFamily="34" charset="-120"/>
              </a:rPr>
              <a:t>chmod 644 *</a:t>
            </a:r>
            <a:endParaRPr lang="en-US" sz="1600" dirty="0"/>
          </a:p>
        </p:txBody>
      </p:sp>
      <p:sp>
        <p:nvSpPr>
          <p:cNvPr id="12" name="Text 9"/>
          <p:cNvSpPr/>
          <p:nvPr/>
        </p:nvSpPr>
        <p:spPr>
          <a:xfrm>
            <a:off x="631508" y="6791682"/>
            <a:ext cx="13367385" cy="260152"/>
          </a:xfrm>
          <a:prstGeom prst="rect">
            <a:avLst/>
          </a:prstGeom>
          <a:noFill/>
          <a:ln/>
        </p:spPr>
        <p:txBody>
          <a:bodyPr wrap="none" lIns="0" tIns="0" rIns="0" bIns="0" rtlCol="0" anchor="t"/>
          <a:lstStyle/>
          <a:p>
            <a:pPr marL="342900" indent="-342900" algn="l">
              <a:lnSpc>
                <a:spcPts val="1950"/>
              </a:lnSpc>
              <a:buSzPct val="100000"/>
              <a:buChar char="•"/>
            </a:pPr>
            <a:r>
              <a:rPr lang="en-US" sz="1600" dirty="0">
                <a:solidFill>
                  <a:srgbClr val="E0E4E6"/>
                </a:solidFill>
                <a:highlight>
                  <a:srgbClr val="004D36"/>
                </a:highlight>
                <a:latin typeface="Consolas" pitchFamily="34" charset="0"/>
                <a:ea typeface="Consolas" pitchFamily="34" charset="-122"/>
                <a:cs typeface="Consolas" pitchFamily="34" charset="-120"/>
              </a:rPr>
              <a:t>chmod 600 /var/www/html/wp-config.php</a:t>
            </a:r>
            <a:endParaRPr lang="en-US" sz="1600" dirty="0"/>
          </a:p>
        </p:txBody>
      </p:sp>
      <p:sp>
        <p:nvSpPr>
          <p:cNvPr id="13" name="Text 10"/>
          <p:cNvSpPr/>
          <p:nvPr/>
        </p:nvSpPr>
        <p:spPr>
          <a:xfrm>
            <a:off x="631508" y="7107079"/>
            <a:ext cx="13367385" cy="260152"/>
          </a:xfrm>
          <a:prstGeom prst="rect">
            <a:avLst/>
          </a:prstGeom>
          <a:noFill/>
          <a:ln/>
        </p:spPr>
        <p:txBody>
          <a:bodyPr wrap="none" lIns="0" tIns="0" rIns="0" bIns="0" rtlCol="0" anchor="t"/>
          <a:lstStyle/>
          <a:p>
            <a:pPr marL="342900" indent="-342900" algn="l">
              <a:lnSpc>
                <a:spcPts val="1950"/>
              </a:lnSpc>
              <a:buSzPct val="100000"/>
              <a:buChar char="•"/>
            </a:pPr>
            <a:r>
              <a:rPr lang="en-US" sz="1600" dirty="0">
                <a:solidFill>
                  <a:srgbClr val="E0E4E6"/>
                </a:solidFill>
                <a:highlight>
                  <a:srgbClr val="004D36"/>
                </a:highlight>
                <a:latin typeface="Consolas" pitchFamily="34" charset="0"/>
                <a:ea typeface="Consolas" pitchFamily="34" charset="-122"/>
                <a:cs typeface="Consolas" pitchFamily="34" charset="-120"/>
              </a:rPr>
              <a:t>chmod 600 /var/www/html/xmlrpc.php</a:t>
            </a:r>
            <a:endParaRPr lang="en-US" sz="1600" dirty="0"/>
          </a:p>
        </p:txBody>
      </p:sp>
      <p:sp>
        <p:nvSpPr>
          <p:cNvPr id="14" name="Text 11"/>
          <p:cNvSpPr/>
          <p:nvPr/>
        </p:nvSpPr>
        <p:spPr>
          <a:xfrm>
            <a:off x="631508" y="7544753"/>
            <a:ext cx="13367385" cy="605334"/>
          </a:xfrm>
          <a:prstGeom prst="rect">
            <a:avLst/>
          </a:prstGeom>
          <a:noFill/>
          <a:ln/>
        </p:spPr>
        <p:txBody>
          <a:bodyPr wrap="none" lIns="0" tIns="0" rIns="0" bIns="0" rtlCol="0" anchor="t"/>
          <a:lstStyle/>
          <a:p>
            <a:pPr marL="0" indent="0" algn="l">
              <a:lnSpc>
                <a:spcPts val="1950"/>
              </a:lnSpc>
              <a:buNone/>
            </a:pPr>
            <a:r>
              <a:rPr lang="en-US" sz="1600" dirty="0">
                <a:solidFill>
                  <a:srgbClr val="E0E4E6"/>
                </a:solidFill>
                <a:latin typeface="Barlow" pitchFamily="34" charset="0"/>
                <a:ea typeface="Barlow" pitchFamily="34" charset="-122"/>
                <a:cs typeface="Barlow" pitchFamily="34" charset="-120"/>
              </a:rPr>
              <a:t>Este formato destaca las configuraciones clave de permisos realizadas para proteger los archivos sensibles de WordPress y </a:t>
            </a:r>
            <a:r>
              <a:rPr lang="en-US" sz="1600" dirty="0" err="1">
                <a:solidFill>
                  <a:srgbClr val="E0E4E6"/>
                </a:solidFill>
                <a:latin typeface="Barlow" pitchFamily="34" charset="0"/>
                <a:ea typeface="Barlow" pitchFamily="34" charset="-122"/>
                <a:cs typeface="Barlow" pitchFamily="34" charset="-120"/>
              </a:rPr>
              <a:t>mejorar</a:t>
            </a:r>
            <a:endParaRPr lang="en-US" sz="1600" dirty="0">
              <a:solidFill>
                <a:srgbClr val="E0E4E6"/>
              </a:solidFill>
              <a:latin typeface="Barlow" pitchFamily="34" charset="0"/>
              <a:ea typeface="Barlow" pitchFamily="34" charset="-122"/>
              <a:cs typeface="Barlow" pitchFamily="34" charset="-120"/>
            </a:endParaRPr>
          </a:p>
          <a:p>
            <a:pPr marL="0" indent="0" algn="l">
              <a:lnSpc>
                <a:spcPts val="1950"/>
              </a:lnSpc>
              <a:buNone/>
            </a:pPr>
            <a:r>
              <a:rPr lang="en-US" sz="1600" dirty="0">
                <a:solidFill>
                  <a:srgbClr val="E0E4E6"/>
                </a:solidFill>
                <a:latin typeface="Barlow" pitchFamily="34" charset="0"/>
                <a:ea typeface="Barlow" pitchFamily="34" charset="-122"/>
                <a:cs typeface="Barlow" pitchFamily="34" charset="-120"/>
              </a:rPr>
              <a:t> la seguridad general del servidor.</a:t>
            </a:r>
            <a:endParaRPr lang="en-US" sz="16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7315200" cy="8229600"/>
          </a:xfrm>
          <a:prstGeom prst="rect">
            <a:avLst/>
          </a:prstGeom>
        </p:spPr>
      </p:pic>
      <p:sp>
        <p:nvSpPr>
          <p:cNvPr id="3" name="Text 0"/>
          <p:cNvSpPr/>
          <p:nvPr/>
        </p:nvSpPr>
        <p:spPr>
          <a:xfrm>
            <a:off x="8196262" y="1159431"/>
            <a:ext cx="5553075" cy="1835944"/>
          </a:xfrm>
          <a:prstGeom prst="rect">
            <a:avLst/>
          </a:prstGeom>
          <a:noFill/>
          <a:ln/>
        </p:spPr>
        <p:txBody>
          <a:bodyPr wrap="square" lIns="0" tIns="0" rIns="0" bIns="0" rtlCol="0" anchor="t"/>
          <a:lstStyle/>
          <a:p>
            <a:pPr marL="0" indent="0" algn="l">
              <a:lnSpc>
                <a:spcPts val="4800"/>
              </a:lnSpc>
              <a:buNone/>
            </a:pPr>
            <a:r>
              <a:rPr lang="en-US" sz="3850" b="1" dirty="0">
                <a:solidFill>
                  <a:srgbClr val="F0FCFF"/>
                </a:solidFill>
                <a:latin typeface="Spline Sans Bold" pitchFamily="34" charset="0"/>
                <a:ea typeface="Spline Sans Bold" pitchFamily="34" charset="-122"/>
                <a:cs typeface="Spline Sans Bold" pitchFamily="34" charset="-120"/>
              </a:rPr>
              <a:t>Desactivación de la Listabilidad de Directorios</a:t>
            </a:r>
            <a:endParaRPr lang="en-US" sz="3850" dirty="0"/>
          </a:p>
        </p:txBody>
      </p:sp>
      <p:sp>
        <p:nvSpPr>
          <p:cNvPr id="4" name="Text 1"/>
          <p:cNvSpPr/>
          <p:nvPr/>
        </p:nvSpPr>
        <p:spPr>
          <a:xfrm>
            <a:off x="8196262" y="3325773"/>
            <a:ext cx="5553075" cy="704850"/>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E0E4E6"/>
                </a:solidFill>
                <a:latin typeface="Barlow" pitchFamily="34" charset="0"/>
                <a:ea typeface="Barlow" pitchFamily="34" charset="-122"/>
                <a:cs typeface="Barlow" pitchFamily="34" charset="-120"/>
              </a:rPr>
              <a:t>Se modificó la configuración de </a:t>
            </a:r>
            <a:r>
              <a:rPr lang="en-US" sz="1700" b="1" dirty="0">
                <a:solidFill>
                  <a:srgbClr val="E0E4E6"/>
                </a:solidFill>
                <a:latin typeface="Barlow" pitchFamily="34" charset="0"/>
                <a:ea typeface="Barlow" pitchFamily="34" charset="-122"/>
                <a:cs typeface="Barlow" pitchFamily="34" charset="-120"/>
              </a:rPr>
              <a:t>Apache</a:t>
            </a:r>
            <a:r>
              <a:rPr lang="en-US" sz="1700" dirty="0">
                <a:solidFill>
                  <a:srgbClr val="E0E4E6"/>
                </a:solidFill>
                <a:latin typeface="Barlow" pitchFamily="34" charset="0"/>
                <a:ea typeface="Barlow" pitchFamily="34" charset="-122"/>
                <a:cs typeface="Barlow" pitchFamily="34" charset="-120"/>
              </a:rPr>
              <a:t> para deshabilitar la listabilidad de directorios.</a:t>
            </a:r>
            <a:endParaRPr lang="en-US" sz="1700" dirty="0"/>
          </a:p>
        </p:txBody>
      </p:sp>
      <p:sp>
        <p:nvSpPr>
          <p:cNvPr id="5" name="Text 2"/>
          <p:cNvSpPr/>
          <p:nvPr/>
        </p:nvSpPr>
        <p:spPr>
          <a:xfrm>
            <a:off x="8196262" y="4107656"/>
            <a:ext cx="5553075" cy="1057275"/>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E0E4E6"/>
                </a:solidFill>
                <a:latin typeface="Barlow" pitchFamily="34" charset="0"/>
                <a:ea typeface="Barlow" pitchFamily="34" charset="-122"/>
                <a:cs typeface="Barlow" pitchFamily="34" charset="-120"/>
              </a:rPr>
              <a:t>Se eliminó la opción </a:t>
            </a:r>
            <a:r>
              <a:rPr lang="en-US" sz="1700" b="1" dirty="0">
                <a:solidFill>
                  <a:srgbClr val="E0E4E6"/>
                </a:solidFill>
                <a:latin typeface="Barlow" pitchFamily="34" charset="0"/>
                <a:ea typeface="Barlow" pitchFamily="34" charset="-122"/>
                <a:cs typeface="Barlow" pitchFamily="34" charset="-120"/>
              </a:rPr>
              <a:t>Indexes</a:t>
            </a:r>
            <a:r>
              <a:rPr lang="en-US" sz="1700" dirty="0">
                <a:solidFill>
                  <a:srgbClr val="E0E4E6"/>
                </a:solidFill>
                <a:latin typeface="Barlow" pitchFamily="34" charset="0"/>
                <a:ea typeface="Barlow" pitchFamily="34" charset="-122"/>
                <a:cs typeface="Barlow" pitchFamily="34" charset="-120"/>
              </a:rPr>
              <a:t> en el archivo </a:t>
            </a:r>
            <a:r>
              <a:rPr lang="en-US" sz="1700" b="1" dirty="0">
                <a:solidFill>
                  <a:srgbClr val="E0E4E6"/>
                </a:solidFill>
                <a:latin typeface="Barlow" pitchFamily="34" charset="0"/>
                <a:ea typeface="Barlow" pitchFamily="34" charset="-122"/>
                <a:cs typeface="Barlow" pitchFamily="34" charset="-120"/>
              </a:rPr>
              <a:t>apache2.conf</a:t>
            </a:r>
            <a:r>
              <a:rPr lang="en-US" sz="1700" dirty="0">
                <a:solidFill>
                  <a:srgbClr val="E0E4E6"/>
                </a:solidFill>
                <a:latin typeface="Barlow" pitchFamily="34" charset="0"/>
                <a:ea typeface="Barlow" pitchFamily="34" charset="-122"/>
                <a:cs typeface="Barlow" pitchFamily="34" charset="-120"/>
              </a:rPr>
              <a:t> para los directorios </a:t>
            </a:r>
            <a:r>
              <a:rPr lang="en-US" sz="1700" b="1" dirty="0">
                <a:solidFill>
                  <a:srgbClr val="E0E4E6"/>
                </a:solidFill>
                <a:latin typeface="Barlow" pitchFamily="34" charset="0"/>
                <a:ea typeface="Barlow" pitchFamily="34" charset="-122"/>
                <a:cs typeface="Barlow" pitchFamily="34" charset="-120"/>
              </a:rPr>
              <a:t>/</a:t>
            </a:r>
            <a:r>
              <a:rPr lang="en-US" sz="1700" dirty="0">
                <a:solidFill>
                  <a:srgbClr val="E0E4E6"/>
                </a:solidFill>
                <a:latin typeface="Barlow" pitchFamily="34" charset="0"/>
                <a:ea typeface="Barlow" pitchFamily="34" charset="-122"/>
                <a:cs typeface="Barlow" pitchFamily="34" charset="-120"/>
              </a:rPr>
              <a:t>, </a:t>
            </a:r>
            <a:r>
              <a:rPr lang="en-US" sz="1700" b="1" dirty="0">
                <a:solidFill>
                  <a:srgbClr val="E0E4E6"/>
                </a:solidFill>
                <a:latin typeface="Barlow" pitchFamily="34" charset="0"/>
                <a:ea typeface="Barlow" pitchFamily="34" charset="-122"/>
                <a:cs typeface="Barlow" pitchFamily="34" charset="-120"/>
              </a:rPr>
              <a:t>/usr/share</a:t>
            </a:r>
            <a:r>
              <a:rPr lang="en-US" sz="1700" dirty="0">
                <a:solidFill>
                  <a:srgbClr val="E0E4E6"/>
                </a:solidFill>
                <a:latin typeface="Barlow" pitchFamily="34" charset="0"/>
                <a:ea typeface="Barlow" pitchFamily="34" charset="-122"/>
                <a:cs typeface="Barlow" pitchFamily="34" charset="-120"/>
              </a:rPr>
              <a:t>, y </a:t>
            </a:r>
            <a:r>
              <a:rPr lang="en-US" sz="1700" b="1" dirty="0">
                <a:solidFill>
                  <a:srgbClr val="E0E4E6"/>
                </a:solidFill>
                <a:latin typeface="Barlow" pitchFamily="34" charset="0"/>
                <a:ea typeface="Barlow" pitchFamily="34" charset="-122"/>
                <a:cs typeface="Barlow" pitchFamily="34" charset="-120"/>
              </a:rPr>
              <a:t>/var/www/</a:t>
            </a:r>
            <a:r>
              <a:rPr lang="en-US" sz="1700" dirty="0">
                <a:solidFill>
                  <a:srgbClr val="E0E4E6"/>
                </a:solidFill>
                <a:latin typeface="Barlow" pitchFamily="34" charset="0"/>
                <a:ea typeface="Barlow" pitchFamily="34" charset="-122"/>
                <a:cs typeface="Barlow" pitchFamily="34" charset="-120"/>
              </a:rPr>
              <a:t>.</a:t>
            </a:r>
            <a:endParaRPr lang="en-US" sz="1700" dirty="0"/>
          </a:p>
        </p:txBody>
      </p:sp>
      <p:sp>
        <p:nvSpPr>
          <p:cNvPr id="6" name="Text 3"/>
          <p:cNvSpPr/>
          <p:nvPr/>
        </p:nvSpPr>
        <p:spPr>
          <a:xfrm>
            <a:off x="8196262" y="5412700"/>
            <a:ext cx="5553075" cy="352425"/>
          </a:xfrm>
          <a:prstGeom prst="rect">
            <a:avLst/>
          </a:prstGeom>
          <a:noFill/>
          <a:ln/>
        </p:spPr>
        <p:txBody>
          <a:bodyPr wrap="none" lIns="0" tIns="0" rIns="0" bIns="0" rtlCol="0" anchor="t"/>
          <a:lstStyle/>
          <a:p>
            <a:pPr marL="0" indent="0" algn="l">
              <a:lnSpc>
                <a:spcPts val="2750"/>
              </a:lnSpc>
              <a:buNone/>
            </a:pPr>
            <a:r>
              <a:rPr lang="en-US" sz="1700" b="1" dirty="0">
                <a:solidFill>
                  <a:srgbClr val="E0E4E6"/>
                </a:solidFill>
                <a:latin typeface="Barlow" pitchFamily="34" charset="0"/>
                <a:ea typeface="Barlow" pitchFamily="34" charset="-122"/>
                <a:cs typeface="Barlow" pitchFamily="34" charset="-120"/>
              </a:rPr>
              <a:t>Resultado:</a:t>
            </a:r>
            <a:endParaRPr lang="en-US" sz="1700" dirty="0"/>
          </a:p>
        </p:txBody>
      </p:sp>
      <p:sp>
        <p:nvSpPr>
          <p:cNvPr id="7" name="Text 4"/>
          <p:cNvSpPr/>
          <p:nvPr/>
        </p:nvSpPr>
        <p:spPr>
          <a:xfrm>
            <a:off x="8196262" y="6012894"/>
            <a:ext cx="5553075" cy="1057275"/>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E0E4E6"/>
                </a:solidFill>
                <a:latin typeface="Barlow" pitchFamily="34" charset="0"/>
                <a:ea typeface="Barlow" pitchFamily="34" charset="-122"/>
                <a:cs typeface="Barlow" pitchFamily="34" charset="-120"/>
              </a:rPr>
              <a:t>Los directorios ya no son listables, protegiendo la estructura de archivos del servidor web de exposiciones innecesarias.</a:t>
            </a:r>
            <a:endParaRPr lang="en-US" sz="17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spTree>
      <p:nvGrpSpPr>
        <p:cNvPr id="1" name=""/>
        <p:cNvGrpSpPr/>
        <p:nvPr/>
      </p:nvGrpSpPr>
      <p:grpSpPr>
        <a:xfrm>
          <a:off x="0" y="0"/>
          <a:ext cx="0" cy="0"/>
          <a:chOff x="0" y="0"/>
          <a:chExt cx="0" cy="0"/>
        </a:xfrm>
      </p:grpSpPr>
      <p:sp>
        <p:nvSpPr>
          <p:cNvPr id="2" name="Text 0"/>
          <p:cNvSpPr/>
          <p:nvPr/>
        </p:nvSpPr>
        <p:spPr>
          <a:xfrm>
            <a:off x="2005489" y="467082"/>
            <a:ext cx="10619303" cy="470654"/>
          </a:xfrm>
          <a:prstGeom prst="rect">
            <a:avLst/>
          </a:prstGeom>
          <a:noFill/>
          <a:ln/>
        </p:spPr>
        <p:txBody>
          <a:bodyPr wrap="none" lIns="0" tIns="0" rIns="0" bIns="0" rtlCol="0" anchor="t"/>
          <a:lstStyle/>
          <a:p>
            <a:pPr marL="0" indent="0" algn="ctr">
              <a:lnSpc>
                <a:spcPts val="3700"/>
              </a:lnSpc>
              <a:buNone/>
            </a:pPr>
            <a:r>
              <a:rPr lang="en-US" sz="2950" b="1" dirty="0">
                <a:solidFill>
                  <a:srgbClr val="F0FCFF"/>
                </a:solidFill>
                <a:latin typeface="Spline Sans Bold" pitchFamily="34" charset="0"/>
                <a:ea typeface="Spline Sans Bold" pitchFamily="34" charset="-122"/>
                <a:cs typeface="Spline Sans Bold" pitchFamily="34" charset="-120"/>
              </a:rPr>
              <a:t>Arquitectura de Red Segura para LEX Abogados &amp; Asociados</a:t>
            </a:r>
            <a:endParaRPr lang="en-US" sz="2950" dirty="0"/>
          </a:p>
        </p:txBody>
      </p:sp>
      <p:sp>
        <p:nvSpPr>
          <p:cNvPr id="4" name="Text 1"/>
          <p:cNvSpPr/>
          <p:nvPr/>
        </p:nvSpPr>
        <p:spPr>
          <a:xfrm>
            <a:off x="677823" y="7491413"/>
            <a:ext cx="13274754" cy="270986"/>
          </a:xfrm>
          <a:prstGeom prst="rect">
            <a:avLst/>
          </a:prstGeom>
          <a:noFill/>
          <a:ln/>
        </p:spPr>
        <p:txBody>
          <a:bodyPr wrap="none" lIns="0" tIns="0" rIns="0" bIns="0" rtlCol="0" anchor="t"/>
          <a:lstStyle/>
          <a:p>
            <a:pPr marL="0" indent="0" algn="ctr">
              <a:lnSpc>
                <a:spcPts val="2100"/>
              </a:lnSpc>
              <a:buNone/>
            </a:pPr>
            <a:endParaRPr lang="en-US" sz="1300" dirty="0"/>
          </a:p>
        </p:txBody>
      </p:sp>
      <p:pic>
        <p:nvPicPr>
          <p:cNvPr id="6" name="Imagen 5">
            <a:extLst>
              <a:ext uri="{FF2B5EF4-FFF2-40B4-BE49-F238E27FC236}">
                <a16:creationId xmlns:a16="http://schemas.microsoft.com/office/drawing/2014/main" id="{B241BA86-5C65-546C-E28B-1C14B1C37335}"/>
              </a:ext>
            </a:extLst>
          </p:cNvPr>
          <p:cNvPicPr>
            <a:picLocks noChangeAspect="1"/>
          </p:cNvPicPr>
          <p:nvPr/>
        </p:nvPicPr>
        <p:blipFill>
          <a:blip r:embed="rId3"/>
          <a:stretch>
            <a:fillRect/>
          </a:stretch>
        </p:blipFill>
        <p:spPr>
          <a:xfrm>
            <a:off x="576202" y="937736"/>
            <a:ext cx="13477875" cy="692467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9144000" y="0"/>
            <a:ext cx="5486400" cy="8229600"/>
          </a:xfrm>
          <a:prstGeom prst="rect">
            <a:avLst/>
          </a:prstGeom>
        </p:spPr>
      </p:pic>
      <p:sp>
        <p:nvSpPr>
          <p:cNvPr id="3" name="Text 0"/>
          <p:cNvSpPr/>
          <p:nvPr/>
        </p:nvSpPr>
        <p:spPr>
          <a:xfrm>
            <a:off x="881063" y="945475"/>
            <a:ext cx="4895374" cy="611981"/>
          </a:xfrm>
          <a:prstGeom prst="rect">
            <a:avLst/>
          </a:prstGeom>
          <a:noFill/>
          <a:ln/>
        </p:spPr>
        <p:txBody>
          <a:bodyPr wrap="none" lIns="0" tIns="0" rIns="0" bIns="0" rtlCol="0" anchor="t"/>
          <a:lstStyle/>
          <a:p>
            <a:pPr marL="0" indent="0" algn="l">
              <a:lnSpc>
                <a:spcPts val="4800"/>
              </a:lnSpc>
              <a:buNone/>
            </a:pPr>
            <a:r>
              <a:rPr lang="en-US" sz="3850" b="1" dirty="0">
                <a:solidFill>
                  <a:srgbClr val="F0FCFF"/>
                </a:solidFill>
                <a:latin typeface="Spline Sans Bold" pitchFamily="34" charset="0"/>
                <a:ea typeface="Spline Sans Bold" pitchFamily="34" charset="-122"/>
                <a:cs typeface="Spline Sans Bold" pitchFamily="34" charset="-120"/>
              </a:rPr>
              <a:t>Conclusión</a:t>
            </a:r>
            <a:endParaRPr lang="en-US" sz="3850" dirty="0"/>
          </a:p>
        </p:txBody>
      </p:sp>
      <p:sp>
        <p:nvSpPr>
          <p:cNvPr id="4" name="Text 1"/>
          <p:cNvSpPr/>
          <p:nvPr/>
        </p:nvSpPr>
        <p:spPr>
          <a:xfrm>
            <a:off x="881063" y="1887855"/>
            <a:ext cx="7381875" cy="1057275"/>
          </a:xfrm>
          <a:prstGeom prst="rect">
            <a:avLst/>
          </a:prstGeom>
          <a:noFill/>
          <a:ln/>
        </p:spPr>
        <p:txBody>
          <a:bodyPr wrap="square" lIns="0" tIns="0" rIns="0" bIns="0" rtlCol="0" anchor="t"/>
          <a:lstStyle/>
          <a:p>
            <a:pPr marL="685800" lvl="1" indent="-342900" algn="l">
              <a:lnSpc>
                <a:spcPts val="2750"/>
              </a:lnSpc>
              <a:buSzPct val="100000"/>
              <a:buChar char="•"/>
            </a:pPr>
            <a:r>
              <a:rPr lang="en-US" sz="1700" dirty="0">
                <a:solidFill>
                  <a:srgbClr val="E0E4E6"/>
                </a:solidFill>
                <a:latin typeface="Barlow" pitchFamily="34" charset="0"/>
                <a:ea typeface="Barlow" pitchFamily="34" charset="-122"/>
                <a:cs typeface="Barlow" pitchFamily="34" charset="-120"/>
              </a:rPr>
              <a:t>Se implementaron medidas de seguridad críticas, como la actualización de paquetes, la configuración de servicios, y el ajuste de permisos para proteger el servidor.</a:t>
            </a:r>
            <a:endParaRPr lang="en-US" sz="1700" dirty="0"/>
          </a:p>
        </p:txBody>
      </p:sp>
      <p:sp>
        <p:nvSpPr>
          <p:cNvPr id="5" name="Text 2"/>
          <p:cNvSpPr/>
          <p:nvPr/>
        </p:nvSpPr>
        <p:spPr>
          <a:xfrm>
            <a:off x="881063" y="3022163"/>
            <a:ext cx="7381875" cy="704850"/>
          </a:xfrm>
          <a:prstGeom prst="rect">
            <a:avLst/>
          </a:prstGeom>
          <a:noFill/>
          <a:ln/>
        </p:spPr>
        <p:txBody>
          <a:bodyPr wrap="square" lIns="0" tIns="0" rIns="0" bIns="0" rtlCol="0" anchor="t"/>
          <a:lstStyle/>
          <a:p>
            <a:pPr marL="685800" lvl="1" indent="-342900" algn="l">
              <a:lnSpc>
                <a:spcPts val="2750"/>
              </a:lnSpc>
              <a:buSzPct val="100000"/>
              <a:buChar char="•"/>
            </a:pPr>
            <a:r>
              <a:rPr lang="en-US" sz="1700" dirty="0">
                <a:solidFill>
                  <a:srgbClr val="E0E4E6"/>
                </a:solidFill>
                <a:latin typeface="Barlow" pitchFamily="34" charset="0"/>
                <a:ea typeface="Barlow" pitchFamily="34" charset="-122"/>
                <a:cs typeface="Barlow" pitchFamily="34" charset="-120"/>
              </a:rPr>
              <a:t>Se reforzó el acceso mediante SSH, se eliminaron usuarios maliciosos y se cambiaron contraseñas comprometidas.</a:t>
            </a:r>
            <a:endParaRPr lang="en-US" sz="1700" dirty="0"/>
          </a:p>
        </p:txBody>
      </p:sp>
      <p:sp>
        <p:nvSpPr>
          <p:cNvPr id="6" name="Text 3"/>
          <p:cNvSpPr/>
          <p:nvPr/>
        </p:nvSpPr>
        <p:spPr>
          <a:xfrm>
            <a:off x="881063" y="3804047"/>
            <a:ext cx="7381875" cy="704850"/>
          </a:xfrm>
          <a:prstGeom prst="rect">
            <a:avLst/>
          </a:prstGeom>
          <a:noFill/>
          <a:ln/>
        </p:spPr>
        <p:txBody>
          <a:bodyPr wrap="square" lIns="0" tIns="0" rIns="0" bIns="0" rtlCol="0" anchor="t"/>
          <a:lstStyle/>
          <a:p>
            <a:pPr marL="685800" lvl="1" indent="-342900" algn="l">
              <a:lnSpc>
                <a:spcPts val="2750"/>
              </a:lnSpc>
              <a:buSzPct val="100000"/>
              <a:buChar char="•"/>
            </a:pPr>
            <a:r>
              <a:rPr lang="en-US" sz="1700" dirty="0">
                <a:solidFill>
                  <a:srgbClr val="E0E4E6"/>
                </a:solidFill>
                <a:latin typeface="Barlow" pitchFamily="34" charset="0"/>
                <a:ea typeface="Barlow" pitchFamily="34" charset="-122"/>
                <a:cs typeface="Barlow" pitchFamily="34" charset="-120"/>
              </a:rPr>
              <a:t>Se optimizó la configuración del firewall, se deshabilitó la listabilidad de directorios y se revisaron posibles vulnerabilidades.</a:t>
            </a:r>
            <a:endParaRPr lang="en-US" sz="1700" dirty="0"/>
          </a:p>
        </p:txBody>
      </p:sp>
      <p:sp>
        <p:nvSpPr>
          <p:cNvPr id="7" name="Text 4"/>
          <p:cNvSpPr/>
          <p:nvPr/>
        </p:nvSpPr>
        <p:spPr>
          <a:xfrm>
            <a:off x="881063" y="4585930"/>
            <a:ext cx="7381875" cy="352425"/>
          </a:xfrm>
          <a:prstGeom prst="rect">
            <a:avLst/>
          </a:prstGeom>
          <a:noFill/>
          <a:ln/>
        </p:spPr>
        <p:txBody>
          <a:bodyPr wrap="none" lIns="0" tIns="0" rIns="0" bIns="0" rtlCol="0" anchor="t"/>
          <a:lstStyle/>
          <a:p>
            <a:pPr marL="342900" indent="-342900" algn="l">
              <a:lnSpc>
                <a:spcPts val="2750"/>
              </a:lnSpc>
              <a:buSzPct val="100000"/>
              <a:buChar char="•"/>
            </a:pPr>
            <a:r>
              <a:rPr lang="en-US" sz="1700" b="1" dirty="0">
                <a:solidFill>
                  <a:srgbClr val="E0E4E6"/>
                </a:solidFill>
                <a:latin typeface="Barlow" pitchFamily="34" charset="0"/>
                <a:ea typeface="Barlow" pitchFamily="34" charset="-122"/>
                <a:cs typeface="Barlow" pitchFamily="34" charset="-120"/>
              </a:rPr>
              <a:t>Recomendaciones:</a:t>
            </a:r>
            <a:endParaRPr lang="en-US" sz="1700" dirty="0"/>
          </a:p>
        </p:txBody>
      </p:sp>
      <p:sp>
        <p:nvSpPr>
          <p:cNvPr id="8" name="Text 5"/>
          <p:cNvSpPr/>
          <p:nvPr/>
        </p:nvSpPr>
        <p:spPr>
          <a:xfrm>
            <a:off x="881063" y="5015389"/>
            <a:ext cx="7381875" cy="704850"/>
          </a:xfrm>
          <a:prstGeom prst="rect">
            <a:avLst/>
          </a:prstGeom>
          <a:noFill/>
          <a:ln/>
        </p:spPr>
        <p:txBody>
          <a:bodyPr wrap="square" lIns="0" tIns="0" rIns="0" bIns="0" rtlCol="0" anchor="t"/>
          <a:lstStyle/>
          <a:p>
            <a:pPr marL="685800" lvl="1" indent="-342900" algn="l">
              <a:lnSpc>
                <a:spcPts val="2750"/>
              </a:lnSpc>
              <a:buSzPct val="100000"/>
              <a:buChar char="•"/>
            </a:pPr>
            <a:r>
              <a:rPr lang="en-US" sz="1700" dirty="0">
                <a:solidFill>
                  <a:srgbClr val="E0E4E6"/>
                </a:solidFill>
                <a:latin typeface="Barlow" pitchFamily="34" charset="0"/>
                <a:ea typeface="Barlow" pitchFamily="34" charset="-122"/>
                <a:cs typeface="Barlow" pitchFamily="34" charset="-120"/>
              </a:rPr>
              <a:t>Mantener el sistema actualizado con revisiones periódicas de seguridad.</a:t>
            </a:r>
            <a:endParaRPr lang="en-US" sz="1700" dirty="0"/>
          </a:p>
        </p:txBody>
      </p:sp>
      <p:sp>
        <p:nvSpPr>
          <p:cNvPr id="9" name="Text 6"/>
          <p:cNvSpPr/>
          <p:nvPr/>
        </p:nvSpPr>
        <p:spPr>
          <a:xfrm>
            <a:off x="881063" y="5797272"/>
            <a:ext cx="7381875" cy="704850"/>
          </a:xfrm>
          <a:prstGeom prst="rect">
            <a:avLst/>
          </a:prstGeom>
          <a:noFill/>
          <a:ln/>
        </p:spPr>
        <p:txBody>
          <a:bodyPr wrap="square" lIns="0" tIns="0" rIns="0" bIns="0" rtlCol="0" anchor="t"/>
          <a:lstStyle/>
          <a:p>
            <a:pPr marL="685800" lvl="1" indent="-342900" algn="l">
              <a:lnSpc>
                <a:spcPts val="2750"/>
              </a:lnSpc>
              <a:buSzPct val="100000"/>
              <a:buChar char="•"/>
            </a:pPr>
            <a:r>
              <a:rPr lang="en-US" sz="1700" dirty="0">
                <a:solidFill>
                  <a:srgbClr val="E0E4E6"/>
                </a:solidFill>
                <a:latin typeface="Barlow" pitchFamily="34" charset="0"/>
                <a:ea typeface="Barlow" pitchFamily="34" charset="-122"/>
                <a:cs typeface="Barlow" pitchFamily="34" charset="-120"/>
              </a:rPr>
              <a:t>Aplicar contraseñas fuertes y habilitar la autenticación multifactor (2FA) siempre que sea posible.</a:t>
            </a:r>
            <a:endParaRPr lang="en-US" sz="1700" dirty="0"/>
          </a:p>
        </p:txBody>
      </p:sp>
      <p:sp>
        <p:nvSpPr>
          <p:cNvPr id="10" name="Text 7"/>
          <p:cNvSpPr/>
          <p:nvPr/>
        </p:nvSpPr>
        <p:spPr>
          <a:xfrm>
            <a:off x="881063" y="6579156"/>
            <a:ext cx="7381875" cy="704850"/>
          </a:xfrm>
          <a:prstGeom prst="rect">
            <a:avLst/>
          </a:prstGeom>
          <a:noFill/>
          <a:ln/>
        </p:spPr>
        <p:txBody>
          <a:bodyPr wrap="square" lIns="0" tIns="0" rIns="0" bIns="0" rtlCol="0" anchor="t"/>
          <a:lstStyle/>
          <a:p>
            <a:pPr marL="685800" lvl="1" indent="-342900" algn="l">
              <a:lnSpc>
                <a:spcPts val="2750"/>
              </a:lnSpc>
              <a:buSzPct val="100000"/>
              <a:buChar char="•"/>
            </a:pPr>
            <a:r>
              <a:rPr lang="en-US" sz="1700" dirty="0">
                <a:solidFill>
                  <a:srgbClr val="E0E4E6"/>
                </a:solidFill>
                <a:latin typeface="Barlow" pitchFamily="34" charset="0"/>
                <a:ea typeface="Barlow" pitchFamily="34" charset="-122"/>
                <a:cs typeface="Barlow" pitchFamily="34" charset="-120"/>
              </a:rPr>
              <a:t>Monitorear el sistema de forma continua para detectar accesos no autorizados y actividades sospechosas.</a:t>
            </a:r>
            <a:endParaRPr lang="en-US" sz="17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5486400" cy="8229600"/>
          </a:xfrm>
          <a:prstGeom prst="rect">
            <a:avLst/>
          </a:prstGeom>
        </p:spPr>
      </p:pic>
      <p:sp>
        <p:nvSpPr>
          <p:cNvPr id="3" name="Text 0"/>
          <p:cNvSpPr/>
          <p:nvPr/>
        </p:nvSpPr>
        <p:spPr>
          <a:xfrm>
            <a:off x="6367462" y="3808809"/>
            <a:ext cx="5659279" cy="611981"/>
          </a:xfrm>
          <a:prstGeom prst="rect">
            <a:avLst/>
          </a:prstGeom>
          <a:noFill/>
          <a:ln/>
        </p:spPr>
        <p:txBody>
          <a:bodyPr wrap="none" lIns="0" tIns="0" rIns="0" bIns="0" rtlCol="0" anchor="t"/>
          <a:lstStyle/>
          <a:p>
            <a:pPr marL="0" indent="0" algn="l">
              <a:lnSpc>
                <a:spcPts val="4800"/>
              </a:lnSpc>
              <a:buNone/>
            </a:pPr>
            <a:r>
              <a:rPr lang="en-US" sz="3850" b="1" dirty="0">
                <a:solidFill>
                  <a:srgbClr val="F0FCFF"/>
                </a:solidFill>
                <a:latin typeface="Spline Sans Bold" pitchFamily="34" charset="0"/>
                <a:ea typeface="Spline Sans Bold" pitchFamily="34" charset="-122"/>
                <a:cs typeface="Spline Sans Bold" pitchFamily="34" charset="-120"/>
              </a:rPr>
              <a:t>¡Gracias por su atención!</a:t>
            </a:r>
            <a:endParaRPr lang="en-US" sz="3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7315200" cy="8229600"/>
          </a:xfrm>
          <a:prstGeom prst="rect">
            <a:avLst/>
          </a:prstGeom>
        </p:spPr>
      </p:pic>
      <p:sp>
        <p:nvSpPr>
          <p:cNvPr id="3" name="Text 0"/>
          <p:cNvSpPr/>
          <p:nvPr/>
        </p:nvSpPr>
        <p:spPr>
          <a:xfrm>
            <a:off x="8196262" y="2104073"/>
            <a:ext cx="5553075" cy="1223963"/>
          </a:xfrm>
          <a:prstGeom prst="rect">
            <a:avLst/>
          </a:prstGeom>
          <a:noFill/>
          <a:ln/>
        </p:spPr>
        <p:txBody>
          <a:bodyPr wrap="square" lIns="0" tIns="0" rIns="0" bIns="0" rtlCol="0" anchor="t"/>
          <a:lstStyle/>
          <a:p>
            <a:pPr marL="0" indent="0" algn="l">
              <a:lnSpc>
                <a:spcPts val="4800"/>
              </a:lnSpc>
              <a:buNone/>
            </a:pPr>
            <a:r>
              <a:rPr lang="en-US" sz="3850" b="1" dirty="0">
                <a:solidFill>
                  <a:srgbClr val="F0FCFF"/>
                </a:solidFill>
                <a:latin typeface="Spline Sans Bold" pitchFamily="34" charset="0"/>
                <a:ea typeface="Spline Sans Bold" pitchFamily="34" charset="-122"/>
                <a:cs typeface="Spline Sans Bold" pitchFamily="34" charset="-120"/>
              </a:rPr>
              <a:t>Acceso No Autorizado a través de SSH</a:t>
            </a:r>
            <a:endParaRPr lang="en-US" sz="3850" dirty="0"/>
          </a:p>
        </p:txBody>
      </p:sp>
      <p:sp>
        <p:nvSpPr>
          <p:cNvPr id="4" name="Text 1"/>
          <p:cNvSpPr/>
          <p:nvPr/>
        </p:nvSpPr>
        <p:spPr>
          <a:xfrm>
            <a:off x="8196262" y="3658433"/>
            <a:ext cx="5553075" cy="2466975"/>
          </a:xfrm>
          <a:prstGeom prst="rect">
            <a:avLst/>
          </a:prstGeom>
          <a:noFill/>
          <a:ln/>
        </p:spPr>
        <p:txBody>
          <a:bodyPr wrap="square" lIns="0" tIns="0" rIns="0" bIns="0" rtlCol="0" anchor="t"/>
          <a:lstStyle/>
          <a:p>
            <a:pPr marL="0" indent="0" algn="l">
              <a:lnSpc>
                <a:spcPts val="2750"/>
              </a:lnSpc>
              <a:buNone/>
            </a:pPr>
            <a:r>
              <a:rPr lang="en-US" sz="1700" dirty="0">
                <a:solidFill>
                  <a:srgbClr val="E0E4E6"/>
                </a:solidFill>
                <a:latin typeface="Barlow" pitchFamily="34" charset="0"/>
                <a:ea typeface="Barlow" pitchFamily="34" charset="-122"/>
                <a:cs typeface="Barlow" pitchFamily="34" charset="-120"/>
              </a:rPr>
              <a:t>Se detectó un acceso no autorizado a través de SSH, realizado desde la IP </a:t>
            </a:r>
            <a:r>
              <a:rPr lang="en-US" sz="1700" b="1" dirty="0">
                <a:solidFill>
                  <a:srgbClr val="E0E4E6"/>
                </a:solidFill>
                <a:latin typeface="Barlow" pitchFamily="34" charset="0"/>
                <a:ea typeface="Barlow" pitchFamily="34" charset="-122"/>
                <a:cs typeface="Barlow" pitchFamily="34" charset="-120"/>
              </a:rPr>
              <a:t>192.168.0.134 </a:t>
            </a:r>
            <a:r>
              <a:rPr lang="en-US" sz="1700" dirty="0">
                <a:solidFill>
                  <a:srgbClr val="E0E4E6"/>
                </a:solidFill>
                <a:latin typeface="Barlow" pitchFamily="34" charset="0"/>
                <a:ea typeface="Barlow" pitchFamily="34" charset="-122"/>
                <a:cs typeface="Barlow" pitchFamily="34" charset="-120"/>
              </a:rPr>
              <a:t>por el </a:t>
            </a:r>
            <a:r>
              <a:rPr lang="en-US" sz="1700" b="1" dirty="0">
                <a:solidFill>
                  <a:srgbClr val="E0E4E6"/>
                </a:solidFill>
                <a:latin typeface="Barlow" pitchFamily="34" charset="0"/>
                <a:ea typeface="Barlow" pitchFamily="34" charset="-122"/>
                <a:cs typeface="Barlow" pitchFamily="34" charset="-120"/>
              </a:rPr>
              <a:t>puerto 45623</a:t>
            </a:r>
            <a:r>
              <a:rPr lang="en-US" sz="1700" dirty="0">
                <a:solidFill>
                  <a:srgbClr val="E0E4E6"/>
                </a:solidFill>
                <a:latin typeface="Barlow" pitchFamily="34" charset="0"/>
                <a:ea typeface="Barlow" pitchFamily="34" charset="-122"/>
                <a:cs typeface="Barlow" pitchFamily="34" charset="-120"/>
              </a:rPr>
              <a:t>. El acceso fue identificado en los logs del servidor a las </a:t>
            </a:r>
            <a:r>
              <a:rPr lang="en-US" sz="1700" b="1" dirty="0">
                <a:solidFill>
                  <a:srgbClr val="E0E4E6"/>
                </a:solidFill>
                <a:latin typeface="Barlow" pitchFamily="34" charset="0"/>
                <a:ea typeface="Barlow" pitchFamily="34" charset="-122"/>
                <a:cs typeface="Barlow" pitchFamily="34" charset="-120"/>
              </a:rPr>
              <a:t>17:40:59 del 8 de octubre de 2024</a:t>
            </a:r>
            <a:r>
              <a:rPr lang="en-US" sz="1700" dirty="0">
                <a:solidFill>
                  <a:srgbClr val="E0E4E6"/>
                </a:solidFill>
                <a:latin typeface="Barlow" pitchFamily="34" charset="0"/>
                <a:ea typeface="Barlow" pitchFamily="34" charset="-122"/>
                <a:cs typeface="Barlow" pitchFamily="34" charset="-120"/>
              </a:rPr>
              <a:t>. El atacante utilizó el usuario </a:t>
            </a:r>
            <a:r>
              <a:rPr lang="en-US" sz="1700" b="1" dirty="0">
                <a:solidFill>
                  <a:srgbClr val="E0E4E6"/>
                </a:solidFill>
                <a:latin typeface="Barlow" pitchFamily="34" charset="0"/>
                <a:ea typeface="Barlow" pitchFamily="34" charset="-122"/>
                <a:cs typeface="Barlow" pitchFamily="34" charset="-120"/>
              </a:rPr>
              <a:t>root</a:t>
            </a:r>
            <a:r>
              <a:rPr lang="en-US" sz="1700" dirty="0">
                <a:solidFill>
                  <a:srgbClr val="E0E4E6"/>
                </a:solidFill>
                <a:latin typeface="Barlow" pitchFamily="34" charset="0"/>
                <a:ea typeface="Barlow" pitchFamily="34" charset="-122"/>
                <a:cs typeface="Barlow" pitchFamily="34" charset="-120"/>
              </a:rPr>
              <a:t> para ingresar al sistema. Este acceso fue la primera señal de la intrusión. Tras la detección, se procedió a desactivar los servicios comprometidos.</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4867513" y="720804"/>
            <a:ext cx="4895374" cy="611981"/>
          </a:xfrm>
          <a:prstGeom prst="rect">
            <a:avLst/>
          </a:prstGeom>
          <a:noFill/>
          <a:ln/>
        </p:spPr>
        <p:txBody>
          <a:bodyPr wrap="none" lIns="0" tIns="0" rIns="0" bIns="0" rtlCol="0" anchor="t"/>
          <a:lstStyle/>
          <a:p>
            <a:pPr marL="0" indent="0" algn="ctr">
              <a:lnSpc>
                <a:spcPts val="4800"/>
              </a:lnSpc>
              <a:buNone/>
            </a:pPr>
            <a:r>
              <a:rPr lang="en-US" sz="3850" b="1" dirty="0">
                <a:solidFill>
                  <a:srgbClr val="F0FCFF"/>
                </a:solidFill>
                <a:latin typeface="Spline Sans Bold" pitchFamily="34" charset="0"/>
                <a:ea typeface="Spline Sans Bold" pitchFamily="34" charset="-122"/>
                <a:cs typeface="Spline Sans Bold" pitchFamily="34" charset="-120"/>
              </a:rPr>
              <a:t>Revisión de Logs </a:t>
            </a:r>
            <a:endParaRPr lang="en-US" sz="3850" dirty="0"/>
          </a:p>
        </p:txBody>
      </p:sp>
      <p:pic>
        <p:nvPicPr>
          <p:cNvPr id="3"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198721" y="1872258"/>
            <a:ext cx="5531287" cy="2643426"/>
          </a:xfrm>
          <a:prstGeom prst="rect">
            <a:avLst/>
          </a:prstGeom>
        </p:spPr>
      </p:pic>
      <p:sp>
        <p:nvSpPr>
          <p:cNvPr id="4" name="Text 1"/>
          <p:cNvSpPr/>
          <p:nvPr/>
        </p:nvSpPr>
        <p:spPr>
          <a:xfrm>
            <a:off x="881063" y="4945023"/>
            <a:ext cx="4020622" cy="305991"/>
          </a:xfrm>
          <a:prstGeom prst="rect">
            <a:avLst/>
          </a:prstGeom>
          <a:noFill/>
          <a:ln/>
        </p:spPr>
        <p:txBody>
          <a:bodyPr wrap="none" lIns="0" tIns="0" rIns="0" bIns="0" rtlCol="0" anchor="t"/>
          <a:lstStyle/>
          <a:p>
            <a:pPr marL="0" indent="0" algn="l">
              <a:lnSpc>
                <a:spcPts val="2400"/>
              </a:lnSpc>
              <a:buNone/>
            </a:pPr>
            <a:r>
              <a:rPr lang="en-US" sz="1900" b="1" dirty="0">
                <a:solidFill>
                  <a:srgbClr val="F0FCFF"/>
                </a:solidFill>
                <a:latin typeface="Spline Sans Bold" pitchFamily="34" charset="0"/>
                <a:ea typeface="Spline Sans Bold" pitchFamily="34" charset="-122"/>
                <a:cs typeface="Spline Sans Bold" pitchFamily="34" charset="-120"/>
              </a:rPr>
              <a:t>Intentos fallidos de login al sistema</a:t>
            </a:r>
            <a:endParaRPr lang="en-US" sz="1900" dirty="0"/>
          </a:p>
        </p:txBody>
      </p:sp>
      <p:sp>
        <p:nvSpPr>
          <p:cNvPr id="5" name="Text 2"/>
          <p:cNvSpPr/>
          <p:nvPr/>
        </p:nvSpPr>
        <p:spPr>
          <a:xfrm>
            <a:off x="1211461" y="5498783"/>
            <a:ext cx="5836325" cy="1762125"/>
          </a:xfrm>
          <a:prstGeom prst="rect">
            <a:avLst/>
          </a:prstGeom>
          <a:noFill/>
          <a:ln/>
        </p:spPr>
        <p:txBody>
          <a:bodyPr wrap="square" lIns="0" tIns="0" rIns="0" bIns="0" rtlCol="0" anchor="t"/>
          <a:lstStyle/>
          <a:p>
            <a:pPr marL="0" indent="0" algn="l">
              <a:lnSpc>
                <a:spcPts val="2750"/>
              </a:lnSpc>
              <a:buNone/>
            </a:pPr>
            <a:r>
              <a:rPr lang="en-US" sz="1700" dirty="0">
                <a:solidFill>
                  <a:srgbClr val="E0E4E6"/>
                </a:solidFill>
                <a:latin typeface="Barlow" pitchFamily="34" charset="0"/>
                <a:ea typeface="Barlow" pitchFamily="34" charset="-122"/>
                <a:cs typeface="Barlow" pitchFamily="34" charset="-120"/>
              </a:rPr>
              <a:t>Minutos Antes de la intrusión por SSH, se observó actividad sospechosa adicional en los logs de autenticación, donde se identificaron múltiples intentos fallidos previos al acceso no autorizado, pero </a:t>
            </a:r>
            <a:r>
              <a:rPr lang="en-US" sz="1700" b="1" dirty="0">
                <a:solidFill>
                  <a:srgbClr val="E0E4E6"/>
                </a:solidFill>
                <a:latin typeface="Barlow" pitchFamily="34" charset="0"/>
                <a:ea typeface="Barlow" pitchFamily="34" charset="-122"/>
                <a:cs typeface="Barlow" pitchFamily="34" charset="-120"/>
              </a:rPr>
              <a:t>no se encontraron nuevos intentos de login</a:t>
            </a:r>
            <a:r>
              <a:rPr lang="en-US" sz="1700" dirty="0">
                <a:solidFill>
                  <a:srgbClr val="E0E4E6"/>
                </a:solidFill>
                <a:latin typeface="Barlow" pitchFamily="34" charset="0"/>
                <a:ea typeface="Barlow" pitchFamily="34" charset="-122"/>
                <a:cs typeface="Barlow" pitchFamily="34" charset="-120"/>
              </a:rPr>
              <a:t> después de la intrusión.</a:t>
            </a:r>
            <a:endParaRPr lang="en-US" sz="1700" dirty="0"/>
          </a:p>
        </p:txBody>
      </p:sp>
      <p:sp>
        <p:nvSpPr>
          <p:cNvPr id="6" name="Shape 3"/>
          <p:cNvSpPr/>
          <p:nvPr/>
        </p:nvSpPr>
        <p:spPr>
          <a:xfrm>
            <a:off x="881063" y="5498783"/>
            <a:ext cx="30480" cy="1762125"/>
          </a:xfrm>
          <a:prstGeom prst="rect">
            <a:avLst/>
          </a:prstGeom>
          <a:solidFill>
            <a:srgbClr val="16FFBB"/>
          </a:solidFill>
          <a:ln/>
        </p:spPr>
      </p:sp>
      <p:pic>
        <p:nvPicPr>
          <p:cNvPr id="7" name="Image 1" descr="preencoded.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7592854" y="1910953"/>
            <a:ext cx="6163985" cy="2045018"/>
          </a:xfrm>
          <a:prstGeom prst="rect">
            <a:avLst/>
          </a:prstGeom>
        </p:spPr>
      </p:pic>
      <p:sp>
        <p:nvSpPr>
          <p:cNvPr id="8" name="Text 4"/>
          <p:cNvSpPr/>
          <p:nvPr/>
        </p:nvSpPr>
        <p:spPr>
          <a:xfrm>
            <a:off x="7592854" y="4203740"/>
            <a:ext cx="6163985" cy="352425"/>
          </a:xfrm>
          <a:prstGeom prst="rect">
            <a:avLst/>
          </a:prstGeom>
          <a:noFill/>
          <a:ln/>
        </p:spPr>
        <p:txBody>
          <a:bodyPr wrap="none" lIns="0" tIns="0" rIns="0" bIns="0" rtlCol="0" anchor="t"/>
          <a:lstStyle/>
          <a:p>
            <a:pPr marL="0" indent="0" algn="l">
              <a:lnSpc>
                <a:spcPts val="2750"/>
              </a:lnSpc>
              <a:buNone/>
            </a:pPr>
            <a:endParaRPr lang="en-US" sz="1700" dirty="0"/>
          </a:p>
        </p:txBody>
      </p:sp>
      <p:sp>
        <p:nvSpPr>
          <p:cNvPr id="9" name="Text 5"/>
          <p:cNvSpPr/>
          <p:nvPr/>
        </p:nvSpPr>
        <p:spPr>
          <a:xfrm>
            <a:off x="7592854" y="4776430"/>
            <a:ext cx="3699153" cy="305991"/>
          </a:xfrm>
          <a:prstGeom prst="rect">
            <a:avLst/>
          </a:prstGeom>
          <a:noFill/>
          <a:ln/>
        </p:spPr>
        <p:txBody>
          <a:bodyPr wrap="none" lIns="0" tIns="0" rIns="0" bIns="0" rtlCol="0" anchor="t"/>
          <a:lstStyle/>
          <a:p>
            <a:pPr marL="0" indent="0" algn="l">
              <a:lnSpc>
                <a:spcPts val="2400"/>
              </a:lnSpc>
              <a:buNone/>
            </a:pPr>
            <a:r>
              <a:rPr lang="en-US" sz="1900" b="1" dirty="0">
                <a:solidFill>
                  <a:srgbClr val="F0FCFF"/>
                </a:solidFill>
                <a:latin typeface="Spline Sans Bold" pitchFamily="34" charset="0"/>
                <a:ea typeface="Spline Sans Bold" pitchFamily="34" charset="-122"/>
                <a:cs typeface="Spline Sans Bold" pitchFamily="34" charset="-120"/>
              </a:rPr>
              <a:t>Conexión y desconexión del USB</a:t>
            </a:r>
            <a:endParaRPr lang="en-US" sz="1900" dirty="0"/>
          </a:p>
        </p:txBody>
      </p:sp>
      <p:sp>
        <p:nvSpPr>
          <p:cNvPr id="10" name="Text 6"/>
          <p:cNvSpPr/>
          <p:nvPr/>
        </p:nvSpPr>
        <p:spPr>
          <a:xfrm>
            <a:off x="7592854" y="5302687"/>
            <a:ext cx="6163985" cy="1762125"/>
          </a:xfrm>
          <a:prstGeom prst="rect">
            <a:avLst/>
          </a:prstGeom>
          <a:noFill/>
          <a:ln/>
        </p:spPr>
        <p:txBody>
          <a:bodyPr wrap="square" lIns="0" tIns="0" rIns="0" bIns="0" rtlCol="0" anchor="t"/>
          <a:lstStyle/>
          <a:p>
            <a:pPr marL="0" indent="0" algn="l">
              <a:lnSpc>
                <a:spcPts val="2750"/>
              </a:lnSpc>
              <a:buNone/>
            </a:pPr>
            <a:r>
              <a:rPr lang="en-US" sz="1700" dirty="0">
                <a:solidFill>
                  <a:srgbClr val="E0E4E6"/>
                </a:solidFill>
                <a:latin typeface="Barlow" pitchFamily="34" charset="0"/>
                <a:ea typeface="Barlow" pitchFamily="34" charset="-122"/>
                <a:cs typeface="Barlow" pitchFamily="34" charset="-120"/>
              </a:rPr>
              <a:t> A las </a:t>
            </a:r>
            <a:r>
              <a:rPr lang="en-US" sz="1700" b="1" dirty="0">
                <a:solidFill>
                  <a:srgbClr val="E0E4E6"/>
                </a:solidFill>
                <a:latin typeface="Barlow" pitchFamily="34" charset="0"/>
                <a:ea typeface="Barlow" pitchFamily="34" charset="-122"/>
                <a:cs typeface="Barlow" pitchFamily="34" charset="-120"/>
              </a:rPr>
              <a:t>18:03:07</a:t>
            </a:r>
            <a:r>
              <a:rPr lang="en-US" sz="1700" dirty="0">
                <a:solidFill>
                  <a:srgbClr val="E0E4E6"/>
                </a:solidFill>
                <a:latin typeface="Barlow" pitchFamily="34" charset="0"/>
                <a:ea typeface="Barlow" pitchFamily="34" charset="-122"/>
                <a:cs typeface="Barlow" pitchFamily="34" charset="-120"/>
              </a:rPr>
              <a:t>, se desconectó un dispositivo USB, y un segundo después, se conectó un </a:t>
            </a:r>
            <a:r>
              <a:rPr lang="en-US" sz="1700" b="1" dirty="0">
                <a:solidFill>
                  <a:srgbClr val="E0E4E6"/>
                </a:solidFill>
                <a:latin typeface="Barlow" pitchFamily="34" charset="0"/>
                <a:ea typeface="Barlow" pitchFamily="34" charset="-122"/>
                <a:cs typeface="Barlow" pitchFamily="34" charset="-120"/>
              </a:rPr>
              <a:t>mouse USB VirtualBox</a:t>
            </a:r>
            <a:r>
              <a:rPr lang="en-US" sz="1700" dirty="0">
                <a:solidFill>
                  <a:srgbClr val="E0E4E6"/>
                </a:solidFill>
                <a:latin typeface="Barlow" pitchFamily="34" charset="0"/>
                <a:ea typeface="Barlow" pitchFamily="34" charset="-122"/>
                <a:cs typeface="Barlow" pitchFamily="34" charset="-120"/>
              </a:rPr>
              <a:t>, lo que sugiere que pudo haberse conectado un dispositivo físico al servidor. Si el servidor se mantiene bajo vigilancia CCTV hay que verificar quien estuvo a esas horas en contacto con el servidor.</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81063" y="893445"/>
            <a:ext cx="6166604" cy="1529120"/>
          </a:xfrm>
          <a:prstGeom prst="rect">
            <a:avLst/>
          </a:prstGeom>
        </p:spPr>
      </p:pic>
      <p:sp>
        <p:nvSpPr>
          <p:cNvPr id="3" name="Text 0"/>
          <p:cNvSpPr/>
          <p:nvPr/>
        </p:nvSpPr>
        <p:spPr>
          <a:xfrm>
            <a:off x="881063" y="2670334"/>
            <a:ext cx="4217313" cy="305991"/>
          </a:xfrm>
          <a:prstGeom prst="rect">
            <a:avLst/>
          </a:prstGeom>
          <a:noFill/>
          <a:ln/>
        </p:spPr>
        <p:txBody>
          <a:bodyPr wrap="none" lIns="0" tIns="0" rIns="0" bIns="0" rtlCol="0" anchor="t"/>
          <a:lstStyle/>
          <a:p>
            <a:pPr marL="0" indent="0" algn="l">
              <a:lnSpc>
                <a:spcPts val="2400"/>
              </a:lnSpc>
              <a:buNone/>
            </a:pPr>
            <a:r>
              <a:rPr lang="en-US" sz="1900" b="1" dirty="0">
                <a:solidFill>
                  <a:srgbClr val="F0FCFF"/>
                </a:solidFill>
                <a:latin typeface="Spline Sans Bold" pitchFamily="34" charset="0"/>
                <a:ea typeface="Spline Sans Bold" pitchFamily="34" charset="-122"/>
                <a:cs typeface="Spline Sans Bold" pitchFamily="34" charset="-120"/>
              </a:rPr>
              <a:t>Creación de usuarios y cambios de IP</a:t>
            </a:r>
            <a:endParaRPr lang="en-US" sz="1900" dirty="0"/>
          </a:p>
        </p:txBody>
      </p:sp>
      <p:sp>
        <p:nvSpPr>
          <p:cNvPr id="4" name="Text 1"/>
          <p:cNvSpPr/>
          <p:nvPr/>
        </p:nvSpPr>
        <p:spPr>
          <a:xfrm>
            <a:off x="1211461" y="3224093"/>
            <a:ext cx="5836325" cy="1762125"/>
          </a:xfrm>
          <a:prstGeom prst="rect">
            <a:avLst/>
          </a:prstGeom>
          <a:noFill/>
          <a:ln/>
        </p:spPr>
        <p:txBody>
          <a:bodyPr wrap="square" lIns="0" tIns="0" rIns="0" bIns="0" rtlCol="0" anchor="t"/>
          <a:lstStyle/>
          <a:p>
            <a:pPr marL="0" indent="0" algn="l">
              <a:lnSpc>
                <a:spcPts val="2750"/>
              </a:lnSpc>
              <a:buNone/>
            </a:pPr>
            <a:r>
              <a:rPr lang="en-US" sz="1700" b="1" dirty="0">
                <a:solidFill>
                  <a:srgbClr val="E0E4E6"/>
                </a:solidFill>
                <a:latin typeface="Barlow" pitchFamily="34" charset="0"/>
                <a:ea typeface="Barlow" pitchFamily="34" charset="-122"/>
                <a:cs typeface="Barlow" pitchFamily="34" charset="-120"/>
              </a:rPr>
              <a:t>Creación de usuarios: </a:t>
            </a:r>
            <a:r>
              <a:rPr lang="en-US" sz="1700" dirty="0">
                <a:solidFill>
                  <a:srgbClr val="E0E4E6"/>
                </a:solidFill>
                <a:latin typeface="Barlow" pitchFamily="34" charset="0"/>
                <a:ea typeface="Barlow" pitchFamily="34" charset="-122"/>
                <a:cs typeface="Barlow" pitchFamily="34" charset="-120"/>
              </a:rPr>
              <a:t>se identificaron tres usuarios creados en el sistema, los cuales parecen ser usuarios predeterminados (como mysql, sshd y ftp(Este último creado el mismo día del ataque). Es necesario verificar si estos usuarios son legítimos y si su creación fue autorizada. </a:t>
            </a:r>
            <a:endParaRPr lang="en-US" sz="1700" dirty="0"/>
          </a:p>
        </p:txBody>
      </p:sp>
      <p:sp>
        <p:nvSpPr>
          <p:cNvPr id="5" name="Text 2"/>
          <p:cNvSpPr/>
          <p:nvPr/>
        </p:nvSpPr>
        <p:spPr>
          <a:xfrm>
            <a:off x="1211461" y="5184458"/>
            <a:ext cx="5836325" cy="1762125"/>
          </a:xfrm>
          <a:prstGeom prst="rect">
            <a:avLst/>
          </a:prstGeom>
          <a:noFill/>
          <a:ln/>
        </p:spPr>
        <p:txBody>
          <a:bodyPr wrap="square" lIns="0" tIns="0" rIns="0" bIns="0" rtlCol="0" anchor="t"/>
          <a:lstStyle/>
          <a:p>
            <a:pPr marL="0" indent="0" algn="l">
              <a:lnSpc>
                <a:spcPts val="2750"/>
              </a:lnSpc>
              <a:buNone/>
            </a:pPr>
            <a:r>
              <a:rPr lang="en-US" sz="1700" b="1" dirty="0">
                <a:solidFill>
                  <a:srgbClr val="E0E4E6"/>
                </a:solidFill>
                <a:latin typeface="Barlow" pitchFamily="34" charset="0"/>
                <a:ea typeface="Barlow" pitchFamily="34" charset="-122"/>
                <a:cs typeface="Barlow" pitchFamily="34" charset="-120"/>
              </a:rPr>
              <a:t>Cambio de dirección IP</a:t>
            </a:r>
            <a:r>
              <a:rPr lang="en-US" sz="1700" dirty="0">
                <a:solidFill>
                  <a:srgbClr val="E0E4E6"/>
                </a:solidFill>
                <a:latin typeface="Barlow" pitchFamily="34" charset="0"/>
                <a:ea typeface="Barlow" pitchFamily="34" charset="-122"/>
                <a:cs typeface="Barlow" pitchFamily="34" charset="-120"/>
              </a:rPr>
              <a:t>: Tras la intrusión, el sistema cambió su dirección </a:t>
            </a:r>
            <a:r>
              <a:rPr lang="en-US" sz="1700" b="1" dirty="0">
                <a:solidFill>
                  <a:srgbClr val="E0E4E6"/>
                </a:solidFill>
                <a:latin typeface="Barlow" pitchFamily="34" charset="0"/>
                <a:ea typeface="Barlow" pitchFamily="34" charset="-122"/>
                <a:cs typeface="Barlow" pitchFamily="34" charset="-120"/>
              </a:rPr>
              <a:t>IPv4</a:t>
            </a:r>
            <a:r>
              <a:rPr lang="en-US" sz="1700" dirty="0">
                <a:solidFill>
                  <a:srgbClr val="E0E4E6"/>
                </a:solidFill>
                <a:latin typeface="Barlow" pitchFamily="34" charset="0"/>
                <a:ea typeface="Barlow" pitchFamily="34" charset="-122"/>
                <a:cs typeface="Barlow" pitchFamily="34" charset="-120"/>
              </a:rPr>
              <a:t> a </a:t>
            </a:r>
            <a:r>
              <a:rPr lang="en-US" sz="1700" b="1" dirty="0">
                <a:solidFill>
                  <a:srgbClr val="E0E4E6"/>
                </a:solidFill>
                <a:latin typeface="Barlow" pitchFamily="34" charset="0"/>
                <a:ea typeface="Barlow" pitchFamily="34" charset="-122"/>
                <a:cs typeface="Barlow" pitchFamily="34" charset="-120"/>
              </a:rPr>
              <a:t>192.168.0.137</a:t>
            </a:r>
            <a:r>
              <a:rPr lang="en-US" sz="1700" dirty="0">
                <a:solidFill>
                  <a:srgbClr val="E0E4E6"/>
                </a:solidFill>
                <a:latin typeface="Barlow" pitchFamily="34" charset="0"/>
                <a:ea typeface="Barlow" pitchFamily="34" charset="-122"/>
                <a:cs typeface="Barlow" pitchFamily="34" charset="-120"/>
              </a:rPr>
              <a:t>, lo que indica que la dirección IP fue asignada automáticamente a través de </a:t>
            </a:r>
            <a:r>
              <a:rPr lang="en-US" sz="1700" b="1" dirty="0">
                <a:solidFill>
                  <a:srgbClr val="E0E4E6"/>
                </a:solidFill>
                <a:latin typeface="Barlow" pitchFamily="34" charset="0"/>
                <a:ea typeface="Barlow" pitchFamily="34" charset="-122"/>
                <a:cs typeface="Barlow" pitchFamily="34" charset="-120"/>
              </a:rPr>
              <a:t>DHCP</a:t>
            </a:r>
            <a:r>
              <a:rPr lang="en-US" sz="1700" dirty="0">
                <a:solidFill>
                  <a:srgbClr val="E0E4E6"/>
                </a:solidFill>
                <a:latin typeface="Barlow" pitchFamily="34" charset="0"/>
                <a:ea typeface="Barlow" pitchFamily="34" charset="-122"/>
                <a:cs typeface="Barlow" pitchFamily="34" charset="-120"/>
              </a:rPr>
              <a:t> y no de forma estática. Esto podría haber sido forzado por el atacante.</a:t>
            </a:r>
            <a:endParaRPr lang="en-US" sz="1700" dirty="0"/>
          </a:p>
        </p:txBody>
      </p:sp>
      <p:sp>
        <p:nvSpPr>
          <p:cNvPr id="6" name="Shape 3"/>
          <p:cNvSpPr/>
          <p:nvPr/>
        </p:nvSpPr>
        <p:spPr>
          <a:xfrm>
            <a:off x="881063" y="3224093"/>
            <a:ext cx="30480" cy="3722489"/>
          </a:xfrm>
          <a:prstGeom prst="rect">
            <a:avLst/>
          </a:prstGeom>
          <a:solidFill>
            <a:srgbClr val="16FFBB"/>
          </a:solidFill>
          <a:ln/>
        </p:spPr>
      </p:sp>
      <p:pic>
        <p:nvPicPr>
          <p:cNvPr id="7" name="Image 1" descr="preencoded.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7592854" y="893445"/>
            <a:ext cx="6163985" cy="3218259"/>
          </a:xfrm>
          <a:prstGeom prst="rect">
            <a:avLst/>
          </a:prstGeom>
        </p:spPr>
      </p:pic>
      <p:sp>
        <p:nvSpPr>
          <p:cNvPr id="8" name="Text 4"/>
          <p:cNvSpPr/>
          <p:nvPr/>
        </p:nvSpPr>
        <p:spPr>
          <a:xfrm>
            <a:off x="7592854" y="4359473"/>
            <a:ext cx="2564249" cy="305991"/>
          </a:xfrm>
          <a:prstGeom prst="rect">
            <a:avLst/>
          </a:prstGeom>
          <a:noFill/>
          <a:ln/>
        </p:spPr>
        <p:txBody>
          <a:bodyPr wrap="none" lIns="0" tIns="0" rIns="0" bIns="0" rtlCol="0" anchor="t"/>
          <a:lstStyle/>
          <a:p>
            <a:pPr marL="0" indent="0" algn="l">
              <a:lnSpc>
                <a:spcPts val="2400"/>
              </a:lnSpc>
              <a:buNone/>
            </a:pPr>
            <a:r>
              <a:rPr lang="en-US" sz="1900" b="1" dirty="0">
                <a:solidFill>
                  <a:srgbClr val="F0FCFF"/>
                </a:solidFill>
                <a:latin typeface="Spline Sans Bold" pitchFamily="34" charset="0"/>
                <a:ea typeface="Spline Sans Bold" pitchFamily="34" charset="-122"/>
                <a:cs typeface="Spline Sans Bold" pitchFamily="34" charset="-120"/>
              </a:rPr>
              <a:t>Revisión de otros logs:</a:t>
            </a:r>
            <a:endParaRPr lang="en-US" sz="1900" dirty="0"/>
          </a:p>
        </p:txBody>
      </p:sp>
      <p:sp>
        <p:nvSpPr>
          <p:cNvPr id="9" name="Text 5"/>
          <p:cNvSpPr/>
          <p:nvPr/>
        </p:nvSpPr>
        <p:spPr>
          <a:xfrm>
            <a:off x="7592854" y="4885730"/>
            <a:ext cx="6163985" cy="1057275"/>
          </a:xfrm>
          <a:prstGeom prst="rect">
            <a:avLst/>
          </a:prstGeom>
          <a:noFill/>
          <a:ln/>
        </p:spPr>
        <p:txBody>
          <a:bodyPr wrap="square" lIns="0" tIns="0" rIns="0" bIns="0" rtlCol="0" anchor="t"/>
          <a:lstStyle/>
          <a:p>
            <a:pPr marL="342900" indent="-342900" algn="l">
              <a:lnSpc>
                <a:spcPts val="2750"/>
              </a:lnSpc>
              <a:buSzPct val="100000"/>
              <a:buChar char="•"/>
            </a:pPr>
            <a:r>
              <a:rPr lang="en-US" sz="1700" b="1" dirty="0">
                <a:solidFill>
                  <a:srgbClr val="E0E4E6"/>
                </a:solidFill>
                <a:latin typeface="Barlow" pitchFamily="34" charset="0"/>
                <a:ea typeface="Barlow" pitchFamily="34" charset="-122"/>
                <a:cs typeface="Barlow" pitchFamily="34" charset="-120"/>
              </a:rPr>
              <a:t>Kernel</a:t>
            </a:r>
            <a:r>
              <a:rPr lang="en-US" sz="1700" dirty="0">
                <a:solidFill>
                  <a:srgbClr val="E0E4E6"/>
                </a:solidFill>
                <a:latin typeface="Barlow" pitchFamily="34" charset="0"/>
                <a:ea typeface="Barlow" pitchFamily="34" charset="-122"/>
                <a:cs typeface="Barlow" pitchFamily="34" charset="-120"/>
              </a:rPr>
              <a:t>: No se registraron eventos inusuales, aunque se observó un pequeño error relacionado con la memoria RAM, sin riesgo inmediato.</a:t>
            </a:r>
            <a:endParaRPr lang="en-US" sz="1700" dirty="0"/>
          </a:p>
        </p:txBody>
      </p:sp>
      <p:sp>
        <p:nvSpPr>
          <p:cNvPr id="10" name="Text 6"/>
          <p:cNvSpPr/>
          <p:nvPr/>
        </p:nvSpPr>
        <p:spPr>
          <a:xfrm>
            <a:off x="7592854" y="6020038"/>
            <a:ext cx="6163985" cy="704850"/>
          </a:xfrm>
          <a:prstGeom prst="rect">
            <a:avLst/>
          </a:prstGeom>
          <a:noFill/>
          <a:ln/>
        </p:spPr>
        <p:txBody>
          <a:bodyPr wrap="square" lIns="0" tIns="0" rIns="0" bIns="0" rtlCol="0" anchor="t"/>
          <a:lstStyle/>
          <a:p>
            <a:pPr marL="342900" indent="-342900" algn="l">
              <a:lnSpc>
                <a:spcPts val="2750"/>
              </a:lnSpc>
              <a:buSzPct val="100000"/>
              <a:buChar char="•"/>
            </a:pPr>
            <a:r>
              <a:rPr lang="en-US" sz="1700" b="1" dirty="0">
                <a:solidFill>
                  <a:srgbClr val="E0E4E6"/>
                </a:solidFill>
                <a:latin typeface="Barlow" pitchFamily="34" charset="0"/>
                <a:ea typeface="Barlow" pitchFamily="34" charset="-122"/>
                <a:cs typeface="Barlow" pitchFamily="34" charset="-120"/>
              </a:rPr>
              <a:t>Cron</a:t>
            </a:r>
            <a:r>
              <a:rPr lang="en-US" sz="1700" dirty="0">
                <a:solidFill>
                  <a:srgbClr val="E0E4E6"/>
                </a:solidFill>
                <a:latin typeface="Barlow" pitchFamily="34" charset="0"/>
                <a:ea typeface="Barlow" pitchFamily="34" charset="-122"/>
                <a:cs typeface="Barlow" pitchFamily="34" charset="-120"/>
              </a:rPr>
              <a:t>: No se encontraron tareas programadas maliciosas en los registros de </a:t>
            </a:r>
            <a:r>
              <a:rPr lang="en-US" sz="1700" b="1" dirty="0">
                <a:solidFill>
                  <a:srgbClr val="E0E4E6"/>
                </a:solidFill>
                <a:latin typeface="Barlow" pitchFamily="34" charset="0"/>
                <a:ea typeface="Barlow" pitchFamily="34" charset="-122"/>
                <a:cs typeface="Barlow" pitchFamily="34" charset="-120"/>
              </a:rPr>
              <a:t>cron</a:t>
            </a:r>
            <a:r>
              <a:rPr lang="en-US" sz="1700" dirty="0">
                <a:solidFill>
                  <a:srgbClr val="E0E4E6"/>
                </a:solidFill>
                <a:latin typeface="Barlow" pitchFamily="34" charset="0"/>
                <a:ea typeface="Barlow" pitchFamily="34" charset="-122"/>
                <a:cs typeface="Barlow" pitchFamily="34" charset="-120"/>
              </a:rPr>
              <a:t>.</a:t>
            </a:r>
            <a:endParaRPr lang="en-US" sz="1700" dirty="0"/>
          </a:p>
        </p:txBody>
      </p:sp>
      <p:sp>
        <p:nvSpPr>
          <p:cNvPr id="11" name="Text 7"/>
          <p:cNvSpPr/>
          <p:nvPr/>
        </p:nvSpPr>
        <p:spPr>
          <a:xfrm>
            <a:off x="7592854" y="6801922"/>
            <a:ext cx="6163985" cy="704850"/>
          </a:xfrm>
          <a:prstGeom prst="rect">
            <a:avLst/>
          </a:prstGeom>
          <a:noFill/>
          <a:ln/>
        </p:spPr>
        <p:txBody>
          <a:bodyPr wrap="square" lIns="0" tIns="0" rIns="0" bIns="0" rtlCol="0" anchor="t"/>
          <a:lstStyle/>
          <a:p>
            <a:pPr marL="342900" indent="-342900" algn="l">
              <a:lnSpc>
                <a:spcPts val="2750"/>
              </a:lnSpc>
              <a:buSzPct val="100000"/>
              <a:buChar char="•"/>
            </a:pPr>
            <a:r>
              <a:rPr lang="en-US" sz="1700" b="1" dirty="0">
                <a:solidFill>
                  <a:srgbClr val="E0E4E6"/>
                </a:solidFill>
                <a:latin typeface="Barlow" pitchFamily="34" charset="0"/>
                <a:ea typeface="Barlow" pitchFamily="34" charset="-122"/>
                <a:cs typeface="Barlow" pitchFamily="34" charset="-120"/>
              </a:rPr>
              <a:t>MariaDB y FTP</a:t>
            </a:r>
            <a:r>
              <a:rPr lang="en-US" sz="1700" dirty="0">
                <a:solidFill>
                  <a:srgbClr val="E0E4E6"/>
                </a:solidFill>
                <a:latin typeface="Barlow" pitchFamily="34" charset="0"/>
                <a:ea typeface="Barlow" pitchFamily="34" charset="-122"/>
                <a:cs typeface="Barlow" pitchFamily="34" charset="-120"/>
              </a:rPr>
              <a:t>: No hubo indicios de actividad sospechosa en los registros </a:t>
            </a:r>
            <a:r>
              <a:rPr lang="en-US" sz="1700" dirty="0">
                <a:solidFill>
                  <a:srgbClr val="AEE4BD"/>
                </a:solidFill>
                <a:latin typeface="Barlow" pitchFamily="34" charset="0"/>
                <a:ea typeface="Barlow" pitchFamily="34" charset="-122"/>
                <a:cs typeface="Barlow" pitchFamily="34" charset="-120"/>
              </a:rPr>
              <a:t>Journalctl</a:t>
            </a:r>
            <a:r>
              <a:rPr lang="en-US" sz="1700" dirty="0">
                <a:solidFill>
                  <a:srgbClr val="E0E4E6"/>
                </a:solidFill>
                <a:latin typeface="Barlow" pitchFamily="34" charset="0"/>
                <a:ea typeface="Barlow" pitchFamily="34" charset="-122"/>
                <a:cs typeface="Barlow" pitchFamily="34" charset="-120"/>
              </a:rPr>
              <a:t> de estos servicios.</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75273" y="1574483"/>
            <a:ext cx="6764536" cy="5080516"/>
          </a:xfrm>
          <a:prstGeom prst="rect">
            <a:avLst/>
          </a:prstGeom>
        </p:spPr>
      </p:pic>
      <p:sp>
        <p:nvSpPr>
          <p:cNvPr id="3" name="Text 0"/>
          <p:cNvSpPr/>
          <p:nvPr/>
        </p:nvSpPr>
        <p:spPr>
          <a:xfrm>
            <a:off x="8196262" y="1269444"/>
            <a:ext cx="5553075" cy="1835944"/>
          </a:xfrm>
          <a:prstGeom prst="rect">
            <a:avLst/>
          </a:prstGeom>
          <a:noFill/>
          <a:ln/>
        </p:spPr>
        <p:txBody>
          <a:bodyPr wrap="square" lIns="0" tIns="0" rIns="0" bIns="0" rtlCol="0" anchor="t"/>
          <a:lstStyle/>
          <a:p>
            <a:pPr marL="0" indent="0" algn="l">
              <a:lnSpc>
                <a:spcPts val="4800"/>
              </a:lnSpc>
              <a:buNone/>
            </a:pPr>
            <a:r>
              <a:rPr lang="en-US" sz="3850" b="1" dirty="0">
                <a:solidFill>
                  <a:srgbClr val="F0FCFF"/>
                </a:solidFill>
                <a:latin typeface="Spline Sans Bold" pitchFamily="34" charset="0"/>
                <a:ea typeface="Spline Sans Bold" pitchFamily="34" charset="-122"/>
                <a:cs typeface="Spline Sans Bold" pitchFamily="34" charset="-120"/>
              </a:rPr>
              <a:t>Usuarios, Permisos y Configuraciones Inseguras</a:t>
            </a:r>
            <a:endParaRPr lang="en-US" sz="3850" dirty="0"/>
          </a:p>
        </p:txBody>
      </p:sp>
      <p:sp>
        <p:nvSpPr>
          <p:cNvPr id="4" name="Text 1"/>
          <p:cNvSpPr/>
          <p:nvPr/>
        </p:nvSpPr>
        <p:spPr>
          <a:xfrm>
            <a:off x="8196262" y="3435787"/>
            <a:ext cx="5553075" cy="3524250"/>
          </a:xfrm>
          <a:prstGeom prst="rect">
            <a:avLst/>
          </a:prstGeom>
          <a:noFill/>
          <a:ln/>
        </p:spPr>
        <p:txBody>
          <a:bodyPr wrap="square" lIns="0" tIns="0" rIns="0" bIns="0" rtlCol="0" anchor="t"/>
          <a:lstStyle/>
          <a:p>
            <a:pPr marL="0" indent="0" algn="l">
              <a:lnSpc>
                <a:spcPts val="2750"/>
              </a:lnSpc>
              <a:buNone/>
            </a:pPr>
            <a:r>
              <a:rPr lang="en-US" sz="1700" dirty="0">
                <a:solidFill>
                  <a:srgbClr val="E0E4E6"/>
                </a:solidFill>
                <a:latin typeface="Barlow" pitchFamily="34" charset="0"/>
                <a:ea typeface="Barlow" pitchFamily="34" charset="-122"/>
                <a:cs typeface="Barlow" pitchFamily="34" charset="-120"/>
              </a:rPr>
              <a:t>Se realizó una revisión de los usuarios, sus grupos y los permisos asociados a archivos críticos del servidor para identificar configuraciones inseguras. Durante la auditoría, se detectó que el usuario </a:t>
            </a:r>
            <a:r>
              <a:rPr lang="en-US" sz="1700" b="1" dirty="0">
                <a:solidFill>
                  <a:srgbClr val="E0E4E6"/>
                </a:solidFill>
                <a:latin typeface="Barlow" pitchFamily="34" charset="0"/>
                <a:ea typeface="Barlow" pitchFamily="34" charset="-122"/>
                <a:cs typeface="Barlow" pitchFamily="34" charset="-120"/>
              </a:rPr>
              <a:t>debian</a:t>
            </a:r>
            <a:r>
              <a:rPr lang="en-US" sz="1700" dirty="0">
                <a:solidFill>
                  <a:srgbClr val="E0E4E6"/>
                </a:solidFill>
                <a:latin typeface="Barlow" pitchFamily="34" charset="0"/>
                <a:ea typeface="Barlow" pitchFamily="34" charset="-122"/>
                <a:cs typeface="Barlow" pitchFamily="34" charset="-120"/>
              </a:rPr>
              <a:t> cuenta con privilegios elevados y mantiene la contraseña predeterminada por defecto. Aunque </a:t>
            </a:r>
            <a:r>
              <a:rPr lang="en-US" sz="1700" b="1" dirty="0">
                <a:solidFill>
                  <a:srgbClr val="E0E4E6"/>
                </a:solidFill>
                <a:latin typeface="Barlow" pitchFamily="34" charset="0"/>
                <a:ea typeface="Barlow" pitchFamily="34" charset="-122"/>
                <a:cs typeface="Barlow" pitchFamily="34" charset="-120"/>
              </a:rPr>
              <a:t>debian</a:t>
            </a:r>
            <a:r>
              <a:rPr lang="en-US" sz="1700" dirty="0">
                <a:solidFill>
                  <a:srgbClr val="E0E4E6"/>
                </a:solidFill>
                <a:latin typeface="Barlow" pitchFamily="34" charset="0"/>
                <a:ea typeface="Barlow" pitchFamily="34" charset="-122"/>
                <a:cs typeface="Barlow" pitchFamily="34" charset="-120"/>
              </a:rPr>
              <a:t> no pertenece explícitamente al grupo </a:t>
            </a:r>
            <a:r>
              <a:rPr lang="en-US" sz="1700" b="1" dirty="0">
                <a:solidFill>
                  <a:srgbClr val="E0E4E6"/>
                </a:solidFill>
                <a:latin typeface="Barlow" pitchFamily="34" charset="0"/>
                <a:ea typeface="Barlow" pitchFamily="34" charset="-122"/>
                <a:cs typeface="Barlow" pitchFamily="34" charset="-120"/>
              </a:rPr>
              <a:t>sudo</a:t>
            </a:r>
            <a:r>
              <a:rPr lang="en-US" sz="1700" dirty="0">
                <a:solidFill>
                  <a:srgbClr val="E0E4E6"/>
                </a:solidFill>
                <a:latin typeface="Barlow" pitchFamily="34" charset="0"/>
                <a:ea typeface="Barlow" pitchFamily="34" charset="-122"/>
                <a:cs typeface="Barlow" pitchFamily="34" charset="-120"/>
              </a:rPr>
              <a:t>, tiene acceso completo debido a una configuración en el archivo </a:t>
            </a:r>
            <a:r>
              <a:rPr lang="en-US" sz="1700" b="1" dirty="0">
                <a:solidFill>
                  <a:srgbClr val="E0E4E6"/>
                </a:solidFill>
                <a:latin typeface="Barlow" pitchFamily="34" charset="0"/>
                <a:ea typeface="Barlow" pitchFamily="34" charset="-122"/>
                <a:cs typeface="Barlow" pitchFamily="34" charset="-120"/>
              </a:rPr>
              <a:t>sudoers</a:t>
            </a:r>
            <a:r>
              <a:rPr lang="en-US" sz="1700" dirty="0">
                <a:solidFill>
                  <a:srgbClr val="E0E4E6"/>
                </a:solidFill>
                <a:latin typeface="Barlow" pitchFamily="34" charset="0"/>
                <a:ea typeface="Barlow" pitchFamily="34" charset="-122"/>
                <a:cs typeface="Barlow" pitchFamily="34" charset="-120"/>
              </a:rPr>
              <a:t>. Esto representa un nivel de crítico de peligrosidad, se deben tener contraseñas fuertes para estos usuarios.</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954157" y="51078"/>
            <a:ext cx="5754758" cy="4492534"/>
          </a:xfrm>
          <a:prstGeom prst="rect">
            <a:avLst/>
          </a:prstGeom>
        </p:spPr>
      </p:pic>
      <p:pic>
        <p:nvPicPr>
          <p:cNvPr id="3" name="Image 1" descr="preencoded.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16226" y="4543612"/>
            <a:ext cx="6651623" cy="3471328"/>
          </a:xfrm>
          <a:prstGeom prst="rect">
            <a:avLst/>
          </a:prstGeom>
        </p:spPr>
      </p:pic>
      <p:sp>
        <p:nvSpPr>
          <p:cNvPr id="4" name="Text 0"/>
          <p:cNvSpPr/>
          <p:nvPr/>
        </p:nvSpPr>
        <p:spPr>
          <a:xfrm>
            <a:off x="8835887" y="1876687"/>
            <a:ext cx="5273138" cy="1123238"/>
          </a:xfrm>
          <a:prstGeom prst="rect">
            <a:avLst/>
          </a:prstGeom>
          <a:noFill/>
          <a:ln/>
        </p:spPr>
        <p:txBody>
          <a:bodyPr wrap="square" lIns="0" tIns="0" rIns="0" bIns="0" rtlCol="0" anchor="t"/>
          <a:lstStyle/>
          <a:p>
            <a:pPr marL="0" indent="0" algn="l">
              <a:lnSpc>
                <a:spcPts val="2850"/>
              </a:lnSpc>
              <a:buNone/>
            </a:pPr>
            <a:r>
              <a:rPr lang="en-US" sz="3850" b="1" dirty="0">
                <a:solidFill>
                  <a:srgbClr val="F0FCFF"/>
                </a:solidFill>
                <a:latin typeface="Spline Sans Bold" pitchFamily="34" charset="0"/>
                <a:ea typeface="Spline Sans Bold" pitchFamily="34" charset="-122"/>
                <a:cs typeface="Spline Sans Bold" pitchFamily="34" charset="-120"/>
              </a:rPr>
              <a:t>Revisión de Permisos y Configuraciones Críticas</a:t>
            </a:r>
            <a:endParaRPr lang="en-US" sz="3850" dirty="0"/>
          </a:p>
        </p:txBody>
      </p:sp>
      <p:sp>
        <p:nvSpPr>
          <p:cNvPr id="5" name="Text 1"/>
          <p:cNvSpPr/>
          <p:nvPr/>
        </p:nvSpPr>
        <p:spPr>
          <a:xfrm>
            <a:off x="8835887" y="3409122"/>
            <a:ext cx="5096470" cy="846296"/>
          </a:xfrm>
          <a:prstGeom prst="rect">
            <a:avLst/>
          </a:prstGeom>
          <a:noFill/>
          <a:ln/>
        </p:spPr>
        <p:txBody>
          <a:bodyPr wrap="square" lIns="0" tIns="0" rIns="0" bIns="0" rtlCol="0" anchor="t"/>
          <a:lstStyle/>
          <a:p>
            <a:pPr marL="0" indent="0" algn="l">
              <a:lnSpc>
                <a:spcPts val="1650"/>
              </a:lnSpc>
              <a:buNone/>
            </a:pPr>
            <a:r>
              <a:rPr lang="en-US" sz="1700" dirty="0">
                <a:solidFill>
                  <a:srgbClr val="E0E4E6"/>
                </a:solidFill>
                <a:latin typeface="Barlow" pitchFamily="34" charset="0"/>
                <a:ea typeface="Barlow" pitchFamily="34" charset="-122"/>
                <a:cs typeface="Barlow" pitchFamily="34" charset="-120"/>
              </a:rPr>
              <a:t>Durante el análisis de archivos críticos como </a:t>
            </a:r>
            <a:r>
              <a:rPr lang="en-US" sz="1700" b="1" dirty="0">
                <a:solidFill>
                  <a:srgbClr val="E0E4E6"/>
                </a:solidFill>
                <a:latin typeface="Barlow" pitchFamily="34" charset="0"/>
                <a:ea typeface="Barlow" pitchFamily="34" charset="-122"/>
                <a:cs typeface="Barlow" pitchFamily="34" charset="-120"/>
              </a:rPr>
              <a:t>wp-config.php</a:t>
            </a:r>
            <a:r>
              <a:rPr lang="en-US" sz="1700" dirty="0">
                <a:solidFill>
                  <a:srgbClr val="E0E4E6"/>
                </a:solidFill>
                <a:latin typeface="Barlow" pitchFamily="34" charset="0"/>
                <a:ea typeface="Barlow" pitchFamily="34" charset="-122"/>
                <a:cs typeface="Barlow" pitchFamily="34" charset="-120"/>
              </a:rPr>
              <a:t> y la configuración de Apache2, se encontraron permisos excesivos que podrían haber permitido el acceso a información sensible. Se identificó que las credenciales de </a:t>
            </a:r>
            <a:r>
              <a:rPr lang="en-US" sz="1700" b="1" dirty="0">
                <a:solidFill>
                  <a:srgbClr val="E0E4E6"/>
                </a:solidFill>
                <a:latin typeface="Barlow" pitchFamily="34" charset="0"/>
                <a:ea typeface="Barlow" pitchFamily="34" charset="-122"/>
                <a:cs typeface="Barlow" pitchFamily="34" charset="-120"/>
              </a:rPr>
              <a:t>WordPress</a:t>
            </a:r>
            <a:r>
              <a:rPr lang="en-US" sz="1700" dirty="0">
                <a:solidFill>
                  <a:srgbClr val="E0E4E6"/>
                </a:solidFill>
                <a:latin typeface="Barlow" pitchFamily="34" charset="0"/>
                <a:ea typeface="Barlow" pitchFamily="34" charset="-122"/>
                <a:cs typeface="Barlow" pitchFamily="34" charset="-120"/>
              </a:rPr>
              <a:t> estaban expuestas y los directorios de </a:t>
            </a:r>
            <a:r>
              <a:rPr lang="en-US" sz="1700" b="1" dirty="0">
                <a:solidFill>
                  <a:srgbClr val="E0E4E6"/>
                </a:solidFill>
                <a:latin typeface="Barlow" pitchFamily="34" charset="0"/>
                <a:ea typeface="Barlow" pitchFamily="34" charset="-122"/>
                <a:cs typeface="Barlow" pitchFamily="34" charset="-120"/>
              </a:rPr>
              <a:t>/var/www/html</a:t>
            </a:r>
            <a:r>
              <a:rPr lang="en-US" sz="1700" dirty="0">
                <a:solidFill>
                  <a:srgbClr val="E0E4E6"/>
                </a:solidFill>
                <a:latin typeface="Barlow" pitchFamily="34" charset="0"/>
                <a:ea typeface="Barlow" pitchFamily="34" charset="-122"/>
                <a:cs typeface="Barlow" pitchFamily="34" charset="-120"/>
              </a:rPr>
              <a:t> tenían permisos demasiado amplios. </a:t>
            </a:r>
            <a:endParaRPr lang="en-US" sz="1700" dirty="0"/>
          </a:p>
        </p:txBody>
      </p:sp>
      <p:sp>
        <p:nvSpPr>
          <p:cNvPr id="6" name="Text 2"/>
          <p:cNvSpPr/>
          <p:nvPr/>
        </p:nvSpPr>
        <p:spPr>
          <a:xfrm>
            <a:off x="8835887" y="5229675"/>
            <a:ext cx="5096470" cy="634722"/>
          </a:xfrm>
          <a:prstGeom prst="rect">
            <a:avLst/>
          </a:prstGeom>
          <a:noFill/>
          <a:ln/>
        </p:spPr>
        <p:txBody>
          <a:bodyPr wrap="square" lIns="0" tIns="0" rIns="0" bIns="0" rtlCol="0" anchor="t"/>
          <a:lstStyle/>
          <a:p>
            <a:pPr marL="0" indent="0" algn="l">
              <a:lnSpc>
                <a:spcPts val="1650"/>
              </a:lnSpc>
              <a:buNone/>
            </a:pPr>
            <a:r>
              <a:rPr lang="en-US" sz="1700" b="1" dirty="0">
                <a:solidFill>
                  <a:srgbClr val="E0E4E6"/>
                </a:solidFill>
                <a:latin typeface="Barlow" pitchFamily="34" charset="0"/>
                <a:ea typeface="Barlow" pitchFamily="34" charset="-122"/>
                <a:cs typeface="Barlow" pitchFamily="34" charset="-120"/>
              </a:rPr>
              <a:t>Conclusión:</a:t>
            </a:r>
            <a:r>
              <a:rPr lang="en-US" sz="1700" dirty="0">
                <a:solidFill>
                  <a:srgbClr val="E0E4E6"/>
                </a:solidFill>
                <a:latin typeface="Barlow" pitchFamily="34" charset="0"/>
                <a:ea typeface="Barlow" pitchFamily="34" charset="-122"/>
                <a:cs typeface="Barlow" pitchFamily="34" charset="-120"/>
              </a:rPr>
              <a:t>Se mejoraron los permisos de archivos y directorios críticos, asegurando que solo los usuarios y procesos autorizados pudieran acceder y modificar estos archivos sensibles.</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841718" y="0"/>
            <a:ext cx="3396972" cy="2039541"/>
          </a:xfrm>
          <a:prstGeom prst="rect">
            <a:avLst/>
          </a:prstGeom>
        </p:spPr>
      </p:pic>
      <p:pic>
        <p:nvPicPr>
          <p:cNvPr id="3" name="Image 1" descr="preencoded.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834887" y="1927988"/>
            <a:ext cx="5045578" cy="3203229"/>
          </a:xfrm>
          <a:prstGeom prst="rect">
            <a:avLst/>
          </a:prstGeom>
        </p:spPr>
      </p:pic>
      <p:pic>
        <p:nvPicPr>
          <p:cNvPr id="4" name="Image 2" descr="preencoded.png"/>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99310" y="5131217"/>
            <a:ext cx="6681787" cy="2981682"/>
          </a:xfrm>
          <a:prstGeom prst="rect">
            <a:avLst/>
          </a:prstGeom>
        </p:spPr>
      </p:pic>
      <p:sp>
        <p:nvSpPr>
          <p:cNvPr id="5" name="Text 0"/>
          <p:cNvSpPr/>
          <p:nvPr/>
        </p:nvSpPr>
        <p:spPr>
          <a:xfrm>
            <a:off x="7315200" y="1155016"/>
            <a:ext cx="2696766" cy="337066"/>
          </a:xfrm>
          <a:prstGeom prst="rect">
            <a:avLst/>
          </a:prstGeom>
          <a:noFill/>
          <a:ln/>
        </p:spPr>
        <p:txBody>
          <a:bodyPr wrap="none" lIns="0" tIns="0" rIns="0" bIns="0" rtlCol="0" anchor="t"/>
          <a:lstStyle/>
          <a:p>
            <a:pPr marL="0" indent="0" algn="l">
              <a:lnSpc>
                <a:spcPts val="2650"/>
              </a:lnSpc>
              <a:buNone/>
            </a:pPr>
            <a:r>
              <a:rPr lang="en-US" sz="3850" b="1" dirty="0">
                <a:solidFill>
                  <a:srgbClr val="F0FCFF"/>
                </a:solidFill>
                <a:latin typeface="Spline Sans Bold" pitchFamily="34" charset="0"/>
                <a:ea typeface="Spline Sans Bold" pitchFamily="34" charset="-122"/>
                <a:cs typeface="Spline Sans Bold" pitchFamily="34" charset="-120"/>
              </a:rPr>
              <a:t>Directorios listados</a:t>
            </a:r>
            <a:endParaRPr lang="en-US" sz="3850" dirty="0"/>
          </a:p>
        </p:txBody>
      </p:sp>
      <p:sp>
        <p:nvSpPr>
          <p:cNvPr id="6" name="Text 1"/>
          <p:cNvSpPr/>
          <p:nvPr/>
        </p:nvSpPr>
        <p:spPr>
          <a:xfrm>
            <a:off x="7315200" y="2472053"/>
            <a:ext cx="6681787" cy="582216"/>
          </a:xfrm>
          <a:prstGeom prst="rect">
            <a:avLst/>
          </a:prstGeom>
          <a:noFill/>
          <a:ln/>
        </p:spPr>
        <p:txBody>
          <a:bodyPr wrap="square" lIns="0" tIns="0" rIns="0" bIns="0" rtlCol="0" anchor="t"/>
          <a:lstStyle/>
          <a:p>
            <a:pPr marL="0" indent="0" algn="l">
              <a:lnSpc>
                <a:spcPts val="1500"/>
              </a:lnSpc>
              <a:buNone/>
            </a:pPr>
            <a:r>
              <a:rPr lang="en-US" sz="1700" dirty="0">
                <a:solidFill>
                  <a:srgbClr val="E0E4E6"/>
                </a:solidFill>
                <a:latin typeface="Barlow" pitchFamily="34" charset="0"/>
                <a:ea typeface="Barlow" pitchFamily="34" charset="-122"/>
                <a:cs typeface="Barlow" pitchFamily="34" charset="-120"/>
              </a:rPr>
              <a:t>Al revisar el archivo apache2.conf, se identificaron varias configuraciones de directorios que permitían el listado de archivos, lo cual representa un riesgo de seguridad. A continuación, se detallan los directorios </a:t>
            </a:r>
            <a:r>
              <a:rPr lang="en-US" sz="1700" dirty="0" err="1">
                <a:solidFill>
                  <a:srgbClr val="E0E4E6"/>
                </a:solidFill>
                <a:latin typeface="Barlow" pitchFamily="34" charset="0"/>
                <a:ea typeface="Barlow" pitchFamily="34" charset="-122"/>
                <a:cs typeface="Barlow" pitchFamily="34" charset="-120"/>
              </a:rPr>
              <a:t>afectados</a:t>
            </a:r>
            <a:r>
              <a:rPr lang="en-US" sz="1700" dirty="0">
                <a:solidFill>
                  <a:srgbClr val="E0E4E6"/>
                </a:solidFill>
                <a:latin typeface="Barlow" pitchFamily="34" charset="0"/>
                <a:ea typeface="Barlow" pitchFamily="34" charset="-122"/>
                <a:cs typeface="Barlow" pitchFamily="34" charset="-120"/>
              </a:rPr>
              <a:t>:</a:t>
            </a:r>
          </a:p>
          <a:p>
            <a:pPr marL="0" indent="0" algn="l">
              <a:lnSpc>
                <a:spcPts val="1500"/>
              </a:lnSpc>
              <a:buNone/>
            </a:pPr>
            <a:endParaRPr lang="en-US" sz="1700" b="1" dirty="0">
              <a:solidFill>
                <a:srgbClr val="E0E4E6"/>
              </a:solidFill>
              <a:latin typeface="Barlow" pitchFamily="34" charset="0"/>
              <a:ea typeface="Barlow" pitchFamily="34" charset="-122"/>
              <a:cs typeface="Barlow" pitchFamily="34" charset="-120"/>
            </a:endParaRPr>
          </a:p>
          <a:p>
            <a:pPr marL="0" indent="0" algn="l">
              <a:lnSpc>
                <a:spcPts val="1500"/>
              </a:lnSpc>
              <a:buNone/>
            </a:pPr>
            <a:r>
              <a:rPr lang="en-US" sz="1700" b="1" dirty="0" err="1">
                <a:solidFill>
                  <a:srgbClr val="E0E4E6"/>
                </a:solidFill>
                <a:latin typeface="Barlow" pitchFamily="34" charset="0"/>
                <a:ea typeface="Barlow" pitchFamily="34" charset="-122"/>
                <a:cs typeface="Barlow" pitchFamily="34" charset="-120"/>
              </a:rPr>
              <a:t>Directorios</a:t>
            </a:r>
            <a:r>
              <a:rPr lang="en-US" sz="1700" b="1" dirty="0">
                <a:solidFill>
                  <a:srgbClr val="E0E4E6"/>
                </a:solidFill>
                <a:latin typeface="Barlow" pitchFamily="34" charset="0"/>
                <a:ea typeface="Barlow" pitchFamily="34" charset="-122"/>
                <a:cs typeface="Barlow" pitchFamily="34" charset="-120"/>
              </a:rPr>
              <a:t> Listables:</a:t>
            </a:r>
            <a:endParaRPr lang="en-US" sz="1700" dirty="0"/>
          </a:p>
        </p:txBody>
      </p:sp>
      <p:sp>
        <p:nvSpPr>
          <p:cNvPr id="7" name="Text 2"/>
          <p:cNvSpPr/>
          <p:nvPr/>
        </p:nvSpPr>
        <p:spPr>
          <a:xfrm>
            <a:off x="7315200" y="3846260"/>
            <a:ext cx="6681787" cy="194072"/>
          </a:xfrm>
          <a:prstGeom prst="rect">
            <a:avLst/>
          </a:prstGeom>
          <a:noFill/>
          <a:ln/>
        </p:spPr>
        <p:txBody>
          <a:bodyPr wrap="none" lIns="0" tIns="0" rIns="0" bIns="0" rtlCol="0" anchor="t"/>
          <a:lstStyle/>
          <a:p>
            <a:pPr marL="342900" indent="-342900" algn="l">
              <a:lnSpc>
                <a:spcPts val="1500"/>
              </a:lnSpc>
              <a:buSzPct val="100000"/>
              <a:buChar char="•"/>
            </a:pPr>
            <a:r>
              <a:rPr lang="en-US" sz="1700" dirty="0">
                <a:solidFill>
                  <a:srgbClr val="E0E4E6"/>
                </a:solidFill>
                <a:latin typeface="Barlow" pitchFamily="34" charset="0"/>
                <a:ea typeface="Barlow" pitchFamily="34" charset="-122"/>
                <a:cs typeface="Barlow" pitchFamily="34" charset="-120"/>
              </a:rPr>
              <a:t> / (Raíz del sistema)</a:t>
            </a:r>
            <a:endParaRPr lang="en-US" sz="1700" dirty="0"/>
          </a:p>
        </p:txBody>
      </p:sp>
      <p:sp>
        <p:nvSpPr>
          <p:cNvPr id="8" name="Text 3"/>
          <p:cNvSpPr/>
          <p:nvPr/>
        </p:nvSpPr>
        <p:spPr>
          <a:xfrm>
            <a:off x="7315200" y="4082718"/>
            <a:ext cx="6681787" cy="194072"/>
          </a:xfrm>
          <a:prstGeom prst="rect">
            <a:avLst/>
          </a:prstGeom>
          <a:noFill/>
          <a:ln/>
        </p:spPr>
        <p:txBody>
          <a:bodyPr wrap="none" lIns="0" tIns="0" rIns="0" bIns="0" rtlCol="0" anchor="t"/>
          <a:lstStyle/>
          <a:p>
            <a:pPr marL="342900" indent="-342900" algn="l">
              <a:lnSpc>
                <a:spcPts val="1500"/>
              </a:lnSpc>
              <a:buSzPct val="100000"/>
              <a:buChar char="•"/>
            </a:pPr>
            <a:r>
              <a:rPr lang="en-US" sz="1700" dirty="0">
                <a:solidFill>
                  <a:srgbClr val="E0E4E6"/>
                </a:solidFill>
                <a:latin typeface="Barlow" pitchFamily="34" charset="0"/>
                <a:ea typeface="Barlow" pitchFamily="34" charset="-122"/>
                <a:cs typeface="Barlow" pitchFamily="34" charset="-120"/>
              </a:rPr>
              <a:t> /usr/share/</a:t>
            </a:r>
            <a:endParaRPr lang="en-US" sz="1700" dirty="0"/>
          </a:p>
        </p:txBody>
      </p:sp>
      <p:sp>
        <p:nvSpPr>
          <p:cNvPr id="9" name="Text 4"/>
          <p:cNvSpPr/>
          <p:nvPr/>
        </p:nvSpPr>
        <p:spPr>
          <a:xfrm>
            <a:off x="7315200" y="4319176"/>
            <a:ext cx="6681787" cy="194072"/>
          </a:xfrm>
          <a:prstGeom prst="rect">
            <a:avLst/>
          </a:prstGeom>
          <a:noFill/>
          <a:ln/>
        </p:spPr>
        <p:txBody>
          <a:bodyPr wrap="none" lIns="0" tIns="0" rIns="0" bIns="0" rtlCol="0" anchor="t"/>
          <a:lstStyle/>
          <a:p>
            <a:pPr marL="342900" indent="-342900" algn="l">
              <a:lnSpc>
                <a:spcPts val="1500"/>
              </a:lnSpc>
              <a:buSzPct val="100000"/>
              <a:buChar char="•"/>
            </a:pPr>
            <a:r>
              <a:rPr lang="en-US" sz="1700" dirty="0">
                <a:solidFill>
                  <a:srgbClr val="E0E4E6"/>
                </a:solidFill>
                <a:latin typeface="Barlow" pitchFamily="34" charset="0"/>
                <a:ea typeface="Barlow" pitchFamily="34" charset="-122"/>
                <a:cs typeface="Barlow" pitchFamily="34" charset="-120"/>
              </a:rPr>
              <a:t>/var/www/</a:t>
            </a:r>
            <a:endParaRPr lang="en-US" sz="1700" dirty="0"/>
          </a:p>
        </p:txBody>
      </p:sp>
      <p:sp>
        <p:nvSpPr>
          <p:cNvPr id="10" name="Text 5"/>
          <p:cNvSpPr/>
          <p:nvPr/>
        </p:nvSpPr>
        <p:spPr>
          <a:xfrm>
            <a:off x="7315200" y="4622428"/>
            <a:ext cx="6681787" cy="388144"/>
          </a:xfrm>
          <a:prstGeom prst="rect">
            <a:avLst/>
          </a:prstGeom>
          <a:noFill/>
          <a:ln/>
        </p:spPr>
        <p:txBody>
          <a:bodyPr wrap="square" lIns="0" tIns="0" rIns="0" bIns="0" rtlCol="0" anchor="t"/>
          <a:lstStyle/>
          <a:p>
            <a:pPr marL="0" indent="0" algn="l">
              <a:lnSpc>
                <a:spcPts val="1500"/>
              </a:lnSpc>
              <a:buNone/>
            </a:pPr>
            <a:r>
              <a:rPr lang="en-US" sz="1700" dirty="0">
                <a:solidFill>
                  <a:srgbClr val="E0E4E6"/>
                </a:solidFill>
                <a:latin typeface="Barlow" pitchFamily="34" charset="0"/>
                <a:ea typeface="Barlow" pitchFamily="34" charset="-122"/>
                <a:cs typeface="Barlow" pitchFamily="34" charset="-120"/>
              </a:rPr>
              <a:t>La configuración de Apache permitía el listado de directorios en estas tres rutas, lo que representaba un riesgo de seguridad crítico al filtrarse información. Esto se mitigó modificando el archivo de configuración para que no sean visibles.</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52212" y="379690"/>
            <a:ext cx="4939665" cy="383500"/>
          </a:xfrm>
          <a:prstGeom prst="rect">
            <a:avLst/>
          </a:prstGeom>
          <a:noFill/>
          <a:ln/>
        </p:spPr>
        <p:txBody>
          <a:bodyPr wrap="none" lIns="0" tIns="0" rIns="0" bIns="0" rtlCol="0" anchor="t"/>
          <a:lstStyle/>
          <a:p>
            <a:pPr marL="0" indent="0" algn="l">
              <a:lnSpc>
                <a:spcPts val="3000"/>
              </a:lnSpc>
              <a:buNone/>
            </a:pPr>
            <a:r>
              <a:rPr lang="en-US" sz="4000" b="1" dirty="0">
                <a:solidFill>
                  <a:srgbClr val="F0FCFF"/>
                </a:solidFill>
                <a:latin typeface="Spline Sans Bold" pitchFamily="34" charset="0"/>
                <a:ea typeface="Spline Sans Bold" pitchFamily="34" charset="-122"/>
                <a:cs typeface="Spline Sans Bold" pitchFamily="34" charset="-120"/>
              </a:rPr>
              <a:t>Revisión de Datos Comprometidos</a:t>
            </a:r>
            <a:endParaRPr lang="en-US" sz="4000" dirty="0"/>
          </a:p>
        </p:txBody>
      </p:sp>
      <p:sp>
        <p:nvSpPr>
          <p:cNvPr id="3" name="Text 1"/>
          <p:cNvSpPr/>
          <p:nvPr/>
        </p:nvSpPr>
        <p:spPr>
          <a:xfrm>
            <a:off x="759261" y="1039297"/>
            <a:ext cx="13318927" cy="441960"/>
          </a:xfrm>
          <a:prstGeom prst="rect">
            <a:avLst/>
          </a:prstGeom>
          <a:noFill/>
          <a:ln/>
        </p:spPr>
        <p:txBody>
          <a:bodyPr wrap="square" lIns="0" tIns="0" rIns="0" bIns="0" rtlCol="0" anchor="t"/>
          <a:lstStyle/>
          <a:p>
            <a:pPr marL="0" indent="0" algn="l">
              <a:lnSpc>
                <a:spcPts val="1700"/>
              </a:lnSpc>
              <a:buNone/>
            </a:pPr>
            <a:r>
              <a:rPr lang="en-US" sz="1600" dirty="0">
                <a:solidFill>
                  <a:srgbClr val="E0E4E6"/>
                </a:solidFill>
                <a:latin typeface="Barlow" pitchFamily="34" charset="0"/>
                <a:ea typeface="Barlow" pitchFamily="34" charset="-122"/>
                <a:cs typeface="Barlow" pitchFamily="34" charset="-120"/>
              </a:rPr>
              <a:t>Se descubrió que las credenciales de </a:t>
            </a:r>
            <a:r>
              <a:rPr lang="en-US" sz="1600" b="1" dirty="0">
                <a:solidFill>
                  <a:srgbClr val="E0E4E6"/>
                </a:solidFill>
                <a:latin typeface="Barlow" pitchFamily="34" charset="0"/>
                <a:ea typeface="Barlow" pitchFamily="34" charset="-122"/>
                <a:cs typeface="Barlow" pitchFamily="34" charset="-120"/>
              </a:rPr>
              <a:t>wordpressuser</a:t>
            </a:r>
            <a:r>
              <a:rPr lang="en-US" sz="1600" dirty="0">
                <a:solidFill>
                  <a:srgbClr val="E0E4E6"/>
                </a:solidFill>
                <a:latin typeface="Barlow" pitchFamily="34" charset="0"/>
                <a:ea typeface="Barlow" pitchFamily="34" charset="-122"/>
                <a:cs typeface="Barlow" pitchFamily="34" charset="-120"/>
              </a:rPr>
              <a:t> estaban expuestas, con una contraseña débil (</a:t>
            </a:r>
            <a:r>
              <a:rPr lang="en-US" sz="1600" b="1" dirty="0">
                <a:solidFill>
                  <a:srgbClr val="E0E4E6"/>
                </a:solidFill>
                <a:latin typeface="Barlow" pitchFamily="34" charset="0"/>
                <a:ea typeface="Barlow" pitchFamily="34" charset="-122"/>
                <a:cs typeface="Barlow" pitchFamily="34" charset="-120"/>
              </a:rPr>
              <a:t>wordpressuser123</a:t>
            </a:r>
            <a:r>
              <a:rPr lang="en-US" sz="1600" dirty="0">
                <a:solidFill>
                  <a:srgbClr val="E0E4E6"/>
                </a:solidFill>
                <a:latin typeface="Barlow" pitchFamily="34" charset="0"/>
                <a:ea typeface="Barlow" pitchFamily="34" charset="-122"/>
                <a:cs typeface="Barlow" pitchFamily="34" charset="-120"/>
              </a:rPr>
              <a:t>). Además, se detectaron usuarios comprometidos en </a:t>
            </a:r>
            <a:r>
              <a:rPr lang="en-US" sz="1600" b="1" dirty="0">
                <a:solidFill>
                  <a:srgbClr val="E0E4E6"/>
                </a:solidFill>
                <a:latin typeface="Barlow" pitchFamily="34" charset="0"/>
                <a:ea typeface="Barlow" pitchFamily="34" charset="-122"/>
                <a:cs typeface="Barlow" pitchFamily="34" charset="-120"/>
              </a:rPr>
              <a:t>MySQL</a:t>
            </a:r>
            <a:r>
              <a:rPr lang="en-US" sz="1600" dirty="0">
                <a:solidFill>
                  <a:srgbClr val="E0E4E6"/>
                </a:solidFill>
                <a:latin typeface="Barlow" pitchFamily="34" charset="0"/>
                <a:ea typeface="Barlow" pitchFamily="34" charset="-122"/>
                <a:cs typeface="Barlow" pitchFamily="34" charset="-120"/>
              </a:rPr>
              <a:t>, como </a:t>
            </a:r>
            <a:r>
              <a:rPr lang="en-US" sz="1600" b="1" dirty="0">
                <a:solidFill>
                  <a:srgbClr val="E0E4E6"/>
                </a:solidFill>
                <a:latin typeface="Barlow" pitchFamily="34" charset="0"/>
                <a:ea typeface="Barlow" pitchFamily="34" charset="-122"/>
                <a:cs typeface="Barlow" pitchFamily="34" charset="-120"/>
              </a:rPr>
              <a:t>user</a:t>
            </a:r>
            <a:r>
              <a:rPr lang="en-US" sz="1600" dirty="0">
                <a:solidFill>
                  <a:srgbClr val="E0E4E6"/>
                </a:solidFill>
                <a:latin typeface="Barlow" pitchFamily="34" charset="0"/>
                <a:ea typeface="Barlow" pitchFamily="34" charset="-122"/>
                <a:cs typeface="Barlow" pitchFamily="34" charset="-120"/>
              </a:rPr>
              <a:t>, creado posiblemente por el atacante para obtener acceso total a las bases de datos. Se procedió a cambiar las contraseñas y eliminar usuarios </a:t>
            </a:r>
            <a:r>
              <a:rPr lang="en-US" sz="1600" dirty="0" err="1">
                <a:solidFill>
                  <a:srgbClr val="E0E4E6"/>
                </a:solidFill>
                <a:latin typeface="Barlow" pitchFamily="34" charset="0"/>
                <a:ea typeface="Barlow" pitchFamily="34" charset="-122"/>
                <a:cs typeface="Barlow" pitchFamily="34" charset="-120"/>
              </a:rPr>
              <a:t>maliciosos</a:t>
            </a:r>
            <a:r>
              <a:rPr lang="en-US" sz="1600" dirty="0">
                <a:solidFill>
                  <a:srgbClr val="E0E4E6"/>
                </a:solidFill>
                <a:latin typeface="Barlow" pitchFamily="34" charset="0"/>
                <a:ea typeface="Barlow" pitchFamily="34" charset="-122"/>
                <a:cs typeface="Barlow" pitchFamily="34" charset="-120"/>
              </a:rPr>
              <a:t>.</a:t>
            </a:r>
          </a:p>
        </p:txBody>
      </p:sp>
      <p:sp>
        <p:nvSpPr>
          <p:cNvPr id="4" name="Text 2"/>
          <p:cNvSpPr/>
          <p:nvPr/>
        </p:nvSpPr>
        <p:spPr>
          <a:xfrm>
            <a:off x="759260" y="1758910"/>
            <a:ext cx="13318927" cy="220980"/>
          </a:xfrm>
          <a:prstGeom prst="rect">
            <a:avLst/>
          </a:prstGeom>
          <a:noFill/>
          <a:ln/>
        </p:spPr>
        <p:txBody>
          <a:bodyPr wrap="none" lIns="0" tIns="0" rIns="0" bIns="0" rtlCol="0" anchor="t"/>
          <a:lstStyle/>
          <a:p>
            <a:pPr marL="0" indent="0" algn="l">
              <a:lnSpc>
                <a:spcPts val="1700"/>
              </a:lnSpc>
              <a:buNone/>
            </a:pPr>
            <a:r>
              <a:rPr lang="en-US" sz="1600" dirty="0">
                <a:solidFill>
                  <a:srgbClr val="E0E4E6"/>
                </a:solidFill>
                <a:latin typeface="Barlow" pitchFamily="34" charset="0"/>
                <a:ea typeface="Barlow" pitchFamily="34" charset="-122"/>
                <a:cs typeface="Barlow" pitchFamily="34" charset="-120"/>
              </a:rPr>
              <a:t>Se identificaron varias credenciales comprometidas, lo que permitió al atacante obtener acceso a datos sensibles. </a:t>
            </a:r>
          </a:p>
          <a:p>
            <a:pPr marL="0" indent="0" algn="l">
              <a:lnSpc>
                <a:spcPts val="1700"/>
              </a:lnSpc>
              <a:buNone/>
            </a:pPr>
            <a:r>
              <a:rPr lang="en-US" sz="1600" dirty="0">
                <a:solidFill>
                  <a:srgbClr val="E0E4E6"/>
                </a:solidFill>
                <a:latin typeface="Barlow" pitchFamily="34" charset="0"/>
                <a:ea typeface="Barlow" pitchFamily="34" charset="-122"/>
                <a:cs typeface="Barlow" pitchFamily="34" charset="-120"/>
              </a:rPr>
              <a:t>Se tomaron medidas inmediatas para cambiar las contraseñas y eliminar usuarios no autorizados.</a:t>
            </a:r>
            <a:endParaRPr lang="en-US" sz="1600" dirty="0"/>
          </a:p>
        </p:txBody>
      </p:sp>
      <p:sp>
        <p:nvSpPr>
          <p:cNvPr id="5" name="Shape 3"/>
          <p:cNvSpPr/>
          <p:nvPr/>
        </p:nvSpPr>
        <p:spPr>
          <a:xfrm>
            <a:off x="571024" y="1056500"/>
            <a:ext cx="15240" cy="1128713"/>
          </a:xfrm>
          <a:prstGeom prst="rect">
            <a:avLst/>
          </a:prstGeom>
          <a:solidFill>
            <a:srgbClr val="16FFBB"/>
          </a:solidFill>
          <a:ln/>
        </p:spPr>
      </p:sp>
      <p:pic>
        <p:nvPicPr>
          <p:cNvPr id="6" name="Image 0" descr="preencoded.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52212" y="2478524"/>
            <a:ext cx="6528078" cy="4181832"/>
          </a:xfrm>
          <a:prstGeom prst="rect">
            <a:avLst/>
          </a:prstGeom>
        </p:spPr>
      </p:pic>
      <p:sp>
        <p:nvSpPr>
          <p:cNvPr id="7" name="Text 4"/>
          <p:cNvSpPr/>
          <p:nvPr/>
        </p:nvSpPr>
        <p:spPr>
          <a:xfrm>
            <a:off x="552212" y="6815614"/>
            <a:ext cx="2922508" cy="230029"/>
          </a:xfrm>
          <a:prstGeom prst="rect">
            <a:avLst/>
          </a:prstGeom>
          <a:noFill/>
          <a:ln/>
        </p:spPr>
        <p:txBody>
          <a:bodyPr wrap="none" lIns="0" tIns="0" rIns="0" bIns="0" rtlCol="0" anchor="t"/>
          <a:lstStyle/>
          <a:p>
            <a:pPr marL="0" indent="0" algn="l">
              <a:lnSpc>
                <a:spcPts val="1800"/>
              </a:lnSpc>
              <a:buNone/>
            </a:pPr>
            <a:r>
              <a:rPr lang="en-US" sz="2400" b="1" dirty="0">
                <a:solidFill>
                  <a:srgbClr val="F0FCFF"/>
                </a:solidFill>
                <a:latin typeface="Spline Sans Bold" pitchFamily="34" charset="0"/>
                <a:ea typeface="Spline Sans Bold" pitchFamily="34" charset="-122"/>
                <a:cs typeface="Spline Sans Bold" pitchFamily="34" charset="-120"/>
              </a:rPr>
              <a:t>Credenciales expuestas en la web</a:t>
            </a:r>
            <a:endParaRPr lang="en-US" sz="2400" dirty="0"/>
          </a:p>
        </p:txBody>
      </p:sp>
      <p:sp>
        <p:nvSpPr>
          <p:cNvPr id="8" name="Text 5"/>
          <p:cNvSpPr/>
          <p:nvPr/>
        </p:nvSpPr>
        <p:spPr>
          <a:xfrm>
            <a:off x="552212" y="7183636"/>
            <a:ext cx="6528078" cy="220980"/>
          </a:xfrm>
          <a:prstGeom prst="rect">
            <a:avLst/>
          </a:prstGeom>
          <a:noFill/>
          <a:ln/>
        </p:spPr>
        <p:txBody>
          <a:bodyPr wrap="none" lIns="0" tIns="0" rIns="0" bIns="0" rtlCol="0" anchor="t"/>
          <a:lstStyle/>
          <a:p>
            <a:pPr marL="342900" indent="-342900" algn="l">
              <a:lnSpc>
                <a:spcPts val="1700"/>
              </a:lnSpc>
              <a:buSzPct val="100000"/>
              <a:buChar char="•"/>
            </a:pPr>
            <a:r>
              <a:rPr lang="en-US" sz="1600" b="1" dirty="0">
                <a:solidFill>
                  <a:srgbClr val="E0E4E6"/>
                </a:solidFill>
                <a:latin typeface="Barlow" pitchFamily="34" charset="0"/>
                <a:ea typeface="Barlow" pitchFamily="34" charset="-122"/>
                <a:cs typeface="Barlow" pitchFamily="34" charset="-120"/>
              </a:rPr>
              <a:t>Usuario</a:t>
            </a:r>
            <a:r>
              <a:rPr lang="en-US" sz="1600" dirty="0">
                <a:solidFill>
                  <a:srgbClr val="E0E4E6"/>
                </a:solidFill>
                <a:latin typeface="Barlow" pitchFamily="34" charset="0"/>
                <a:ea typeface="Barlow" pitchFamily="34" charset="-122"/>
                <a:cs typeface="Barlow" pitchFamily="34" charset="-120"/>
              </a:rPr>
              <a:t>: </a:t>
            </a:r>
            <a:r>
              <a:rPr lang="en-US" sz="1600" b="1" dirty="0">
                <a:solidFill>
                  <a:srgbClr val="E0E4E6"/>
                </a:solidFill>
                <a:latin typeface="Barlow" pitchFamily="34" charset="0"/>
                <a:ea typeface="Barlow" pitchFamily="34" charset="-122"/>
                <a:cs typeface="Barlow" pitchFamily="34" charset="-120"/>
              </a:rPr>
              <a:t>wordpress-user</a:t>
            </a:r>
            <a:endParaRPr lang="en-US" sz="1600" dirty="0"/>
          </a:p>
        </p:txBody>
      </p:sp>
      <p:sp>
        <p:nvSpPr>
          <p:cNvPr id="9" name="Text 6"/>
          <p:cNvSpPr/>
          <p:nvPr/>
        </p:nvSpPr>
        <p:spPr>
          <a:xfrm>
            <a:off x="552212" y="7452836"/>
            <a:ext cx="6528078" cy="220980"/>
          </a:xfrm>
          <a:prstGeom prst="rect">
            <a:avLst/>
          </a:prstGeom>
          <a:noFill/>
          <a:ln/>
        </p:spPr>
        <p:txBody>
          <a:bodyPr wrap="none" lIns="0" tIns="0" rIns="0" bIns="0" rtlCol="0" anchor="t"/>
          <a:lstStyle/>
          <a:p>
            <a:pPr marL="342900" indent="-342900" algn="l">
              <a:lnSpc>
                <a:spcPts val="1700"/>
              </a:lnSpc>
              <a:buSzPct val="100000"/>
              <a:buChar char="•"/>
            </a:pPr>
            <a:r>
              <a:rPr lang="en-US" sz="1600" b="1" dirty="0">
                <a:solidFill>
                  <a:srgbClr val="E0E4E6"/>
                </a:solidFill>
                <a:latin typeface="Barlow" pitchFamily="34" charset="0"/>
                <a:ea typeface="Barlow" pitchFamily="34" charset="-122"/>
                <a:cs typeface="Barlow" pitchFamily="34" charset="-120"/>
              </a:rPr>
              <a:t>Contraseña</a:t>
            </a:r>
            <a:r>
              <a:rPr lang="en-US" sz="1600" dirty="0">
                <a:solidFill>
                  <a:srgbClr val="E0E4E6"/>
                </a:solidFill>
                <a:latin typeface="Barlow" pitchFamily="34" charset="0"/>
                <a:ea typeface="Barlow" pitchFamily="34" charset="-122"/>
                <a:cs typeface="Barlow" pitchFamily="34" charset="-120"/>
              </a:rPr>
              <a:t>: </a:t>
            </a:r>
            <a:r>
              <a:rPr lang="en-US" sz="1600" b="1" dirty="0">
                <a:solidFill>
                  <a:srgbClr val="E0E4E6"/>
                </a:solidFill>
                <a:latin typeface="Barlow" pitchFamily="34" charset="0"/>
                <a:ea typeface="Barlow" pitchFamily="34" charset="-122"/>
                <a:cs typeface="Barlow" pitchFamily="34" charset="-120"/>
              </a:rPr>
              <a:t>wordpressuser123</a:t>
            </a:r>
            <a:r>
              <a:rPr lang="en-US" sz="1600" dirty="0">
                <a:solidFill>
                  <a:srgbClr val="E0E4E6"/>
                </a:solidFill>
                <a:latin typeface="Barlow" pitchFamily="34" charset="0"/>
                <a:ea typeface="Barlow" pitchFamily="34" charset="-122"/>
                <a:cs typeface="Barlow" pitchFamily="34" charset="-120"/>
              </a:rPr>
              <a:t> (débil)</a:t>
            </a:r>
            <a:endParaRPr lang="en-US" sz="1600" dirty="0"/>
          </a:p>
        </p:txBody>
      </p:sp>
      <p:sp>
        <p:nvSpPr>
          <p:cNvPr id="10" name="Text 7"/>
          <p:cNvSpPr/>
          <p:nvPr/>
        </p:nvSpPr>
        <p:spPr>
          <a:xfrm>
            <a:off x="552212" y="7722037"/>
            <a:ext cx="9567148" cy="441960"/>
          </a:xfrm>
          <a:prstGeom prst="rect">
            <a:avLst/>
          </a:prstGeom>
          <a:noFill/>
          <a:ln/>
        </p:spPr>
        <p:txBody>
          <a:bodyPr wrap="square" lIns="0" tIns="0" rIns="0" bIns="0" rtlCol="0" anchor="t"/>
          <a:lstStyle/>
          <a:p>
            <a:pPr marL="342900" indent="-342900" algn="l">
              <a:lnSpc>
                <a:spcPts val="1700"/>
              </a:lnSpc>
              <a:buSzPct val="100000"/>
              <a:buChar char="•"/>
            </a:pPr>
            <a:r>
              <a:rPr lang="en-US" sz="1600" b="1" dirty="0">
                <a:solidFill>
                  <a:srgbClr val="E0E4E6"/>
                </a:solidFill>
                <a:latin typeface="Barlow" pitchFamily="34" charset="0"/>
                <a:ea typeface="Barlow" pitchFamily="34" charset="-122"/>
                <a:cs typeface="Barlow" pitchFamily="34" charset="-120"/>
              </a:rPr>
              <a:t>Acción</a:t>
            </a:r>
            <a:r>
              <a:rPr lang="en-US" sz="1600" dirty="0">
                <a:solidFill>
                  <a:srgbClr val="E0E4E6"/>
                </a:solidFill>
                <a:latin typeface="Barlow" pitchFamily="34" charset="0"/>
                <a:ea typeface="Barlow" pitchFamily="34" charset="-122"/>
                <a:cs typeface="Barlow" pitchFamily="34" charset="-120"/>
              </a:rPr>
              <a:t>: Estas credenciales fueron expuestas en el formulario de inicio de sesión de WordPress. La posibilidad de acceso no autorizado y robo de información sensible aumentó considerablemente.</a:t>
            </a:r>
            <a:endParaRPr lang="en-US" sz="1600" dirty="0"/>
          </a:p>
        </p:txBody>
      </p:sp>
      <p:pic>
        <p:nvPicPr>
          <p:cNvPr id="11" name="Image 1" descr="preencoded.png"/>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7424618" y="2478524"/>
            <a:ext cx="3904059" cy="1194316"/>
          </a:xfrm>
          <a:prstGeom prst="rect">
            <a:avLst/>
          </a:prstGeom>
        </p:spPr>
      </p:pic>
      <p:sp>
        <p:nvSpPr>
          <p:cNvPr id="12" name="Text 8"/>
          <p:cNvSpPr/>
          <p:nvPr/>
        </p:nvSpPr>
        <p:spPr>
          <a:xfrm>
            <a:off x="7424618" y="3828098"/>
            <a:ext cx="3559969" cy="230029"/>
          </a:xfrm>
          <a:prstGeom prst="rect">
            <a:avLst/>
          </a:prstGeom>
          <a:noFill/>
          <a:ln/>
        </p:spPr>
        <p:txBody>
          <a:bodyPr wrap="none" lIns="0" tIns="0" rIns="0" bIns="0" rtlCol="0" anchor="t"/>
          <a:lstStyle/>
          <a:p>
            <a:pPr marL="0" indent="0" algn="l">
              <a:lnSpc>
                <a:spcPts val="1800"/>
              </a:lnSpc>
              <a:buNone/>
            </a:pPr>
            <a:r>
              <a:rPr lang="en-US" sz="2400" b="1" dirty="0">
                <a:solidFill>
                  <a:srgbClr val="F0FCFF"/>
                </a:solidFill>
                <a:latin typeface="Spline Sans Bold" pitchFamily="34" charset="0"/>
                <a:ea typeface="Spline Sans Bold" pitchFamily="34" charset="-122"/>
                <a:cs typeface="Spline Sans Bold" pitchFamily="34" charset="-120"/>
              </a:rPr>
              <a:t>Revisión del Archivo /root/.mysql_history</a:t>
            </a:r>
            <a:endParaRPr lang="en-US" sz="2400" dirty="0"/>
          </a:p>
        </p:txBody>
      </p:sp>
      <p:sp>
        <p:nvSpPr>
          <p:cNvPr id="13" name="Text 9"/>
          <p:cNvSpPr/>
          <p:nvPr/>
        </p:nvSpPr>
        <p:spPr>
          <a:xfrm>
            <a:off x="7424618" y="4196120"/>
            <a:ext cx="6661071" cy="220980"/>
          </a:xfrm>
          <a:prstGeom prst="rect">
            <a:avLst/>
          </a:prstGeom>
          <a:noFill/>
          <a:ln/>
        </p:spPr>
        <p:txBody>
          <a:bodyPr wrap="none" lIns="0" tIns="0" rIns="0" bIns="0" rtlCol="0" anchor="t"/>
          <a:lstStyle/>
          <a:p>
            <a:pPr marL="342900" indent="-342900" algn="l">
              <a:lnSpc>
                <a:spcPts val="1700"/>
              </a:lnSpc>
              <a:buSzPct val="100000"/>
              <a:buChar char="•"/>
            </a:pPr>
            <a:r>
              <a:rPr lang="en-US" sz="1600" b="1" dirty="0">
                <a:solidFill>
                  <a:srgbClr val="E0E4E6"/>
                </a:solidFill>
                <a:latin typeface="Barlow" pitchFamily="34" charset="0"/>
                <a:ea typeface="Barlow" pitchFamily="34" charset="-122"/>
                <a:cs typeface="Barlow" pitchFamily="34" charset="-120"/>
              </a:rPr>
              <a:t>Acciones encontradas:</a:t>
            </a:r>
            <a:endParaRPr lang="en-US" sz="1600" dirty="0"/>
          </a:p>
        </p:txBody>
      </p:sp>
      <p:sp>
        <p:nvSpPr>
          <p:cNvPr id="14" name="Text 10"/>
          <p:cNvSpPr/>
          <p:nvPr/>
        </p:nvSpPr>
        <p:spPr>
          <a:xfrm>
            <a:off x="7424618" y="4465320"/>
            <a:ext cx="6661071" cy="220980"/>
          </a:xfrm>
          <a:prstGeom prst="rect">
            <a:avLst/>
          </a:prstGeom>
          <a:noFill/>
          <a:ln/>
        </p:spPr>
        <p:txBody>
          <a:bodyPr wrap="none" lIns="0" tIns="0" rIns="0" bIns="0" rtlCol="0" anchor="t"/>
          <a:lstStyle/>
          <a:p>
            <a:pPr marL="685800" lvl="1" indent="-342900" algn="l">
              <a:lnSpc>
                <a:spcPts val="1700"/>
              </a:lnSpc>
              <a:buSzPct val="100000"/>
              <a:buChar char="•"/>
            </a:pPr>
            <a:r>
              <a:rPr lang="en-US" sz="1600" b="1" dirty="0">
                <a:solidFill>
                  <a:srgbClr val="E0E4E6"/>
                </a:solidFill>
                <a:latin typeface="Barlow" pitchFamily="34" charset="0"/>
                <a:ea typeface="Barlow" pitchFamily="34" charset="-122"/>
                <a:cs typeface="Barlow" pitchFamily="34" charset="-120"/>
              </a:rPr>
              <a:t>Creación de base de datos WordPress:</a:t>
            </a:r>
            <a:r>
              <a:rPr lang="en-US" sz="1600" dirty="0">
                <a:solidFill>
                  <a:srgbClr val="E0E4E6"/>
                </a:solidFill>
                <a:latin typeface="Barlow" pitchFamily="34" charset="0"/>
                <a:ea typeface="Barlow" pitchFamily="34" charset="-122"/>
                <a:cs typeface="Barlow" pitchFamily="34" charset="-120"/>
              </a:rPr>
              <a:t> </a:t>
            </a:r>
            <a:r>
              <a:rPr lang="en-US" sz="1600" dirty="0">
                <a:solidFill>
                  <a:srgbClr val="E0E4E6"/>
                </a:solidFill>
                <a:highlight>
                  <a:srgbClr val="004D36"/>
                </a:highlight>
                <a:latin typeface="Consolas" pitchFamily="34" charset="0"/>
                <a:ea typeface="Consolas" pitchFamily="34" charset="-122"/>
                <a:cs typeface="Consolas" pitchFamily="34" charset="-120"/>
              </a:rPr>
              <a:t>CREATE DATABASE wordpress;</a:t>
            </a:r>
            <a:endParaRPr lang="en-US" sz="1600" dirty="0"/>
          </a:p>
        </p:txBody>
      </p:sp>
      <p:sp>
        <p:nvSpPr>
          <p:cNvPr id="15" name="Text 11"/>
          <p:cNvSpPr/>
          <p:nvPr/>
        </p:nvSpPr>
        <p:spPr>
          <a:xfrm>
            <a:off x="7424618" y="4734520"/>
            <a:ext cx="6661071" cy="441960"/>
          </a:xfrm>
          <a:prstGeom prst="rect">
            <a:avLst/>
          </a:prstGeom>
          <a:noFill/>
          <a:ln/>
        </p:spPr>
        <p:txBody>
          <a:bodyPr wrap="square" lIns="0" tIns="0" rIns="0" bIns="0" rtlCol="0" anchor="t"/>
          <a:lstStyle/>
          <a:p>
            <a:pPr marL="685800" lvl="1" indent="-342900" algn="l">
              <a:lnSpc>
                <a:spcPts val="1700"/>
              </a:lnSpc>
              <a:buSzPct val="100000"/>
              <a:buChar char="•"/>
            </a:pPr>
            <a:r>
              <a:rPr lang="en-US" sz="1600" b="1" dirty="0">
                <a:solidFill>
                  <a:srgbClr val="E0E4E6"/>
                </a:solidFill>
                <a:latin typeface="Barlow" pitchFamily="34" charset="0"/>
                <a:ea typeface="Barlow" pitchFamily="34" charset="-122"/>
                <a:cs typeface="Barlow" pitchFamily="34" charset="-120"/>
              </a:rPr>
              <a:t>Creación del usuario wordpressuser:</a:t>
            </a:r>
            <a:r>
              <a:rPr lang="en-US" sz="1600" dirty="0">
                <a:solidFill>
                  <a:srgbClr val="E0E4E6"/>
                </a:solidFill>
                <a:latin typeface="Barlow" pitchFamily="34" charset="0"/>
                <a:ea typeface="Barlow" pitchFamily="34" charset="-122"/>
                <a:cs typeface="Barlow" pitchFamily="34" charset="-120"/>
              </a:rPr>
              <a:t> </a:t>
            </a:r>
            <a:r>
              <a:rPr lang="en-US" sz="1600" dirty="0">
                <a:solidFill>
                  <a:srgbClr val="E0E4E6"/>
                </a:solidFill>
                <a:highlight>
                  <a:srgbClr val="004D36"/>
                </a:highlight>
                <a:latin typeface="Consolas" pitchFamily="34" charset="0"/>
                <a:ea typeface="Consolas" pitchFamily="34" charset="-122"/>
                <a:cs typeface="Consolas" pitchFamily="34" charset="-120"/>
              </a:rPr>
              <a:t>CREATE USER 'wordpressuser'@'localhost' IDENTIFIED BY '123456';</a:t>
            </a:r>
            <a:endParaRPr lang="en-US" sz="1600" dirty="0"/>
          </a:p>
        </p:txBody>
      </p:sp>
      <p:sp>
        <p:nvSpPr>
          <p:cNvPr id="16" name="Text 12"/>
          <p:cNvSpPr/>
          <p:nvPr/>
        </p:nvSpPr>
        <p:spPr>
          <a:xfrm>
            <a:off x="7424618" y="5224701"/>
            <a:ext cx="6661071" cy="523280"/>
          </a:xfrm>
          <a:prstGeom prst="rect">
            <a:avLst/>
          </a:prstGeom>
          <a:noFill/>
          <a:ln/>
        </p:spPr>
        <p:txBody>
          <a:bodyPr wrap="none" lIns="0" tIns="0" rIns="0" bIns="0" rtlCol="0" anchor="t"/>
          <a:lstStyle/>
          <a:p>
            <a:pPr marL="685800" lvl="1" indent="-342900" algn="l">
              <a:lnSpc>
                <a:spcPts val="1700"/>
              </a:lnSpc>
              <a:buSzPct val="100000"/>
              <a:buChar char="•"/>
            </a:pPr>
            <a:r>
              <a:rPr lang="en-US" sz="1600" b="1" dirty="0">
                <a:solidFill>
                  <a:srgbClr val="E0E4E6"/>
                </a:solidFill>
                <a:latin typeface="Barlow" pitchFamily="34" charset="0"/>
                <a:ea typeface="Barlow" pitchFamily="34" charset="-122"/>
                <a:cs typeface="Barlow" pitchFamily="34" charset="-120"/>
              </a:rPr>
              <a:t>Creación del usuario user:</a:t>
            </a:r>
            <a:r>
              <a:rPr lang="en-US" sz="1600" dirty="0">
                <a:solidFill>
                  <a:srgbClr val="E0E4E6"/>
                </a:solidFill>
                <a:latin typeface="Barlow" pitchFamily="34" charset="0"/>
                <a:ea typeface="Barlow" pitchFamily="34" charset="-122"/>
                <a:cs typeface="Barlow" pitchFamily="34" charset="-120"/>
              </a:rPr>
              <a:t> </a:t>
            </a:r>
          </a:p>
          <a:p>
            <a:pPr marL="342900" lvl="1" algn="l">
              <a:lnSpc>
                <a:spcPts val="1700"/>
              </a:lnSpc>
              <a:buSzPct val="100000"/>
            </a:pPr>
            <a:r>
              <a:rPr lang="en-US" sz="1600" dirty="0">
                <a:solidFill>
                  <a:srgbClr val="E0E4E6"/>
                </a:solidFill>
                <a:highlight>
                  <a:srgbClr val="004D36"/>
                </a:highlight>
                <a:latin typeface="Consolas" pitchFamily="34" charset="0"/>
                <a:ea typeface="Consolas" pitchFamily="34" charset="-122"/>
                <a:cs typeface="Consolas" pitchFamily="34" charset="-120"/>
              </a:rPr>
              <a:t>CREATE USER 'user'@'</a:t>
            </a:r>
            <a:r>
              <a:rPr lang="en-US" sz="1600" dirty="0" err="1">
                <a:solidFill>
                  <a:srgbClr val="E0E4E6"/>
                </a:solidFill>
                <a:highlight>
                  <a:srgbClr val="004D36"/>
                </a:highlight>
                <a:latin typeface="Consolas" pitchFamily="34" charset="0"/>
                <a:ea typeface="Consolas" pitchFamily="34" charset="-122"/>
                <a:cs typeface="Consolas" pitchFamily="34" charset="-120"/>
              </a:rPr>
              <a:t>localhost’IDENTIFIED</a:t>
            </a:r>
            <a:r>
              <a:rPr lang="en-US" sz="1600" dirty="0">
                <a:solidFill>
                  <a:srgbClr val="E0E4E6"/>
                </a:solidFill>
                <a:highlight>
                  <a:srgbClr val="004D36"/>
                </a:highlight>
                <a:latin typeface="Consolas" pitchFamily="34" charset="0"/>
                <a:ea typeface="Consolas" pitchFamily="34" charset="-122"/>
                <a:cs typeface="Consolas" pitchFamily="34" charset="-120"/>
              </a:rPr>
              <a:t> BY 'password';</a:t>
            </a:r>
            <a:endParaRPr lang="en-US" sz="1600" dirty="0"/>
          </a:p>
        </p:txBody>
      </p:sp>
      <p:sp>
        <p:nvSpPr>
          <p:cNvPr id="17" name="Text 13"/>
          <p:cNvSpPr/>
          <p:nvPr/>
        </p:nvSpPr>
        <p:spPr>
          <a:xfrm>
            <a:off x="7417116" y="5810806"/>
            <a:ext cx="6661071" cy="220980"/>
          </a:xfrm>
          <a:prstGeom prst="rect">
            <a:avLst/>
          </a:prstGeom>
          <a:noFill/>
          <a:ln/>
        </p:spPr>
        <p:txBody>
          <a:bodyPr wrap="none" lIns="0" tIns="0" rIns="0" bIns="0" rtlCol="0" anchor="t"/>
          <a:lstStyle/>
          <a:p>
            <a:pPr marL="0" indent="0" algn="l">
              <a:lnSpc>
                <a:spcPts val="1700"/>
              </a:lnSpc>
              <a:buNone/>
            </a:pPr>
            <a:r>
              <a:rPr lang="en-US" sz="1600" b="1" dirty="0">
                <a:solidFill>
                  <a:srgbClr val="E0E4E6"/>
                </a:solidFill>
                <a:latin typeface="Barlow" pitchFamily="34" charset="0"/>
                <a:ea typeface="Barlow" pitchFamily="34" charset="-122"/>
                <a:cs typeface="Barlow" pitchFamily="34" charset="-120"/>
              </a:rPr>
              <a:t>Posible acción del atacante:</a:t>
            </a:r>
            <a:endParaRPr lang="en-US" sz="1600" dirty="0"/>
          </a:p>
        </p:txBody>
      </p:sp>
      <p:sp>
        <p:nvSpPr>
          <p:cNvPr id="18" name="Text 14"/>
          <p:cNvSpPr/>
          <p:nvPr/>
        </p:nvSpPr>
        <p:spPr>
          <a:xfrm>
            <a:off x="7417116" y="6155968"/>
            <a:ext cx="6661071" cy="441960"/>
          </a:xfrm>
          <a:prstGeom prst="rect">
            <a:avLst/>
          </a:prstGeom>
          <a:noFill/>
          <a:ln/>
        </p:spPr>
        <p:txBody>
          <a:bodyPr wrap="square" lIns="0" tIns="0" rIns="0" bIns="0" rtlCol="0" anchor="t"/>
          <a:lstStyle/>
          <a:p>
            <a:pPr marL="342900" indent="-342900" algn="l">
              <a:lnSpc>
                <a:spcPts val="1700"/>
              </a:lnSpc>
              <a:buSzPct val="100000"/>
              <a:buChar char="•"/>
            </a:pPr>
            <a:r>
              <a:rPr lang="en-US" sz="1600" dirty="0">
                <a:solidFill>
                  <a:srgbClr val="E0E4E6"/>
                </a:solidFill>
                <a:latin typeface="Barlow" pitchFamily="34" charset="0"/>
                <a:ea typeface="Barlow" pitchFamily="34" charset="-122"/>
                <a:cs typeface="Barlow" pitchFamily="34" charset="-120"/>
              </a:rPr>
              <a:t>El atacante pudo haber creado el usuario </a:t>
            </a:r>
            <a:r>
              <a:rPr lang="en-US" sz="1600" b="1" dirty="0">
                <a:solidFill>
                  <a:srgbClr val="E0E4E6"/>
                </a:solidFill>
                <a:latin typeface="Barlow" pitchFamily="34" charset="0"/>
                <a:ea typeface="Barlow" pitchFamily="34" charset="-122"/>
                <a:cs typeface="Barlow" pitchFamily="34" charset="-120"/>
              </a:rPr>
              <a:t>user</a:t>
            </a:r>
            <a:r>
              <a:rPr lang="en-US" sz="1600" dirty="0">
                <a:solidFill>
                  <a:srgbClr val="E0E4E6"/>
                </a:solidFill>
                <a:latin typeface="Barlow" pitchFamily="34" charset="0"/>
                <a:ea typeface="Barlow" pitchFamily="34" charset="-122"/>
                <a:cs typeface="Barlow" pitchFamily="34" charset="-120"/>
              </a:rPr>
              <a:t> sin contraseña y con privilegios completos sobre la base de datos, lo que le dio acceso total a los datos y configuraciones del sistema y WordPress.</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TotalTime>
  <Words>2485</Words>
  <Application>Microsoft Office PowerPoint</Application>
  <PresentationFormat>Personalizado</PresentationFormat>
  <Paragraphs>202</Paragraphs>
  <Slides>25</Slides>
  <Notes>25</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25</vt:i4>
      </vt:variant>
    </vt:vector>
  </HeadingPairs>
  <TitlesOfParts>
    <vt:vector size="30" baseType="lpstr">
      <vt:lpstr>Spline Sans Bold</vt:lpstr>
      <vt:lpstr>Barlow</vt:lpstr>
      <vt:lpstr>Consolas</vt:lpstr>
      <vt:lpstr>Arial</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Lex</dc:creator>
  <cp:lastModifiedBy>Kevin Pitti</cp:lastModifiedBy>
  <cp:revision>5</cp:revision>
  <dcterms:created xsi:type="dcterms:W3CDTF">2025-07-06T17:15:49Z</dcterms:created>
  <dcterms:modified xsi:type="dcterms:W3CDTF">2025-07-07T22:09:17Z</dcterms:modified>
</cp:coreProperties>
</file>